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7vNI4wUv1HBeAZm+0/rc7Pa4j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55% of NC Counties do not contain a Starbucks Location</a:t>
            </a:r>
            <a:endParaRPr/>
          </a:p>
        </p:txBody>
      </p:sp>
      <p:sp>
        <p:nvSpPr>
          <p:cNvPr id="294" name="Google Shape;2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2a3c51ca3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2a3c51ca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242ee292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d242ee2928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242ee2928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242ee292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1" marL="457200" rtl="0" algn="l">
              <a:lnSpc>
                <a:spcPct val="90000"/>
              </a:lnSpc>
              <a:spcBef>
                <a:spcPts val="400"/>
              </a:spcBef>
              <a:spcAft>
                <a:spcPts val="0"/>
              </a:spcAft>
              <a:buClr>
                <a:schemeClr val="dk1"/>
              </a:buClr>
              <a:buSzPts val="880"/>
              <a:buFont typeface="Arial"/>
              <a:buNone/>
            </a:pPr>
            <a:r>
              <a:rPr b="1" lang="en-US" sz="1200">
                <a:solidFill>
                  <a:schemeClr val="dk1"/>
                </a:solidFill>
                <a:latin typeface="Century Gothic"/>
                <a:ea typeface="Century Gothic"/>
                <a:cs typeface="Century Gothic"/>
                <a:sym typeface="Century Gothic"/>
              </a:rPr>
              <a:t>Bar Chart: </a:t>
            </a:r>
            <a:endParaRPr sz="1700">
              <a:solidFill>
                <a:schemeClr val="dk1"/>
              </a:solidFill>
              <a:latin typeface="Century Gothic"/>
              <a:ea typeface="Century Gothic"/>
              <a:cs typeface="Century Gothic"/>
              <a:sym typeface="Century Gothic"/>
            </a:endParaRPr>
          </a:p>
          <a:p>
            <a:pPr indent="-228600" lvl="2" marL="1143000" rtl="0" algn="l">
              <a:lnSpc>
                <a:spcPct val="90000"/>
              </a:lnSpc>
              <a:spcBef>
                <a:spcPts val="400"/>
              </a:spcBef>
              <a:spcAft>
                <a:spcPts val="0"/>
              </a:spcAft>
              <a:buClr>
                <a:srgbClr val="1E5155"/>
              </a:buClr>
              <a:buSzPts val="880"/>
              <a:buFont typeface="Noto Sans Symbols"/>
              <a:buChar char="⮚"/>
            </a:pPr>
            <a:r>
              <a:rPr lang="en-US" sz="1200">
                <a:solidFill>
                  <a:schemeClr val="dk1"/>
                </a:solidFill>
                <a:latin typeface="Century Gothic"/>
                <a:ea typeface="Century Gothic"/>
                <a:cs typeface="Century Gothic"/>
                <a:sym typeface="Century Gothic"/>
              </a:rPr>
              <a:t>The bar chart displays the </a:t>
            </a:r>
            <a:r>
              <a:rPr lang="en-US" sz="1400">
                <a:solidFill>
                  <a:schemeClr val="dk1"/>
                </a:solidFill>
                <a:latin typeface="Century Gothic"/>
                <a:ea typeface="Century Gothic"/>
                <a:cs typeface="Century Gothic"/>
                <a:sym typeface="Century Gothic"/>
              </a:rPr>
              <a:t>86</a:t>
            </a:r>
            <a:r>
              <a:rPr lang="en-US" sz="1200">
                <a:solidFill>
                  <a:schemeClr val="dk1"/>
                </a:solidFill>
                <a:latin typeface="Century Gothic"/>
                <a:ea typeface="Century Gothic"/>
                <a:cs typeface="Century Gothic"/>
                <a:sym typeface="Century Gothic"/>
              </a:rPr>
              <a:t> total cities in North Carolina that have 1 or more Starbucks locations.</a:t>
            </a:r>
            <a:endParaRPr sz="1500">
              <a:solidFill>
                <a:schemeClr val="dk1"/>
              </a:solidFill>
              <a:latin typeface="Century Gothic"/>
              <a:ea typeface="Century Gothic"/>
              <a:cs typeface="Century Gothic"/>
              <a:sym typeface="Century Gothic"/>
            </a:endParaRPr>
          </a:p>
          <a:p>
            <a:pPr indent="-228600" lvl="2" marL="1143000" rtl="0" algn="l">
              <a:lnSpc>
                <a:spcPct val="90000"/>
              </a:lnSpc>
              <a:spcBef>
                <a:spcPts val="400"/>
              </a:spcBef>
              <a:spcAft>
                <a:spcPts val="0"/>
              </a:spcAft>
              <a:buClr>
                <a:srgbClr val="1E5155"/>
              </a:buClr>
              <a:buSzPts val="880"/>
              <a:buFont typeface="Noto Sans Symbols"/>
              <a:buChar char="⮚"/>
            </a:pPr>
            <a:r>
              <a:rPr b="1" lang="en-US" sz="1200">
                <a:solidFill>
                  <a:schemeClr val="dk1"/>
                </a:solidFill>
                <a:latin typeface="Century Gothic"/>
                <a:ea typeface="Century Gothic"/>
                <a:cs typeface="Century Gothic"/>
                <a:sym typeface="Century Gothic"/>
              </a:rPr>
              <a:t>Charlotte</a:t>
            </a:r>
            <a:r>
              <a:rPr lang="en-US" sz="1200">
                <a:solidFill>
                  <a:schemeClr val="dk1"/>
                </a:solidFill>
                <a:latin typeface="Century Gothic"/>
                <a:ea typeface="Century Gothic"/>
                <a:cs typeface="Century Gothic"/>
                <a:sym typeface="Century Gothic"/>
              </a:rPr>
              <a:t> (located in Mecklenburg County) took the lead by far with </a:t>
            </a:r>
            <a:r>
              <a:rPr b="1" lang="en-US" sz="1300">
                <a:solidFill>
                  <a:schemeClr val="dk1"/>
                </a:solidFill>
                <a:latin typeface="Century Gothic"/>
                <a:ea typeface="Century Gothic"/>
                <a:cs typeface="Century Gothic"/>
                <a:sym typeface="Century Gothic"/>
              </a:rPr>
              <a:t>61</a:t>
            </a:r>
            <a:r>
              <a:rPr lang="en-US" sz="1200">
                <a:solidFill>
                  <a:schemeClr val="dk1"/>
                </a:solidFill>
                <a:latin typeface="Century Gothic"/>
                <a:ea typeface="Century Gothic"/>
                <a:cs typeface="Century Gothic"/>
                <a:sym typeface="Century Gothic"/>
              </a:rPr>
              <a:t> Starbucks locations</a:t>
            </a:r>
            <a:endParaRPr sz="1500">
              <a:solidFill>
                <a:schemeClr val="dk1"/>
              </a:solidFill>
              <a:latin typeface="Century Gothic"/>
              <a:ea typeface="Century Gothic"/>
              <a:cs typeface="Century Gothic"/>
              <a:sym typeface="Century Gothic"/>
            </a:endParaRPr>
          </a:p>
          <a:p>
            <a:pPr indent="-228600" lvl="2" marL="1143000" rtl="0" algn="l">
              <a:lnSpc>
                <a:spcPct val="90000"/>
              </a:lnSpc>
              <a:spcBef>
                <a:spcPts val="400"/>
              </a:spcBef>
              <a:spcAft>
                <a:spcPts val="0"/>
              </a:spcAft>
              <a:buClr>
                <a:srgbClr val="1E5155"/>
              </a:buClr>
              <a:buSzPts val="880"/>
              <a:buFont typeface="Noto Sans Symbols"/>
              <a:buChar char="⮚"/>
            </a:pPr>
            <a:r>
              <a:rPr lang="en-US" sz="1200">
                <a:solidFill>
                  <a:schemeClr val="dk1"/>
                </a:solidFill>
                <a:latin typeface="Century Gothic"/>
                <a:ea typeface="Century Gothic"/>
                <a:cs typeface="Century Gothic"/>
                <a:sym typeface="Century Gothic"/>
              </a:rPr>
              <a:t>Most of the listed cities had just </a:t>
            </a:r>
            <a:r>
              <a:rPr lang="en-US" sz="1400">
                <a:solidFill>
                  <a:schemeClr val="dk1"/>
                </a:solidFill>
                <a:latin typeface="Century Gothic"/>
                <a:ea typeface="Century Gothic"/>
                <a:cs typeface="Century Gothic"/>
                <a:sym typeface="Century Gothic"/>
              </a:rPr>
              <a:t>1</a:t>
            </a:r>
            <a:r>
              <a:rPr lang="en-US" sz="1200">
                <a:solidFill>
                  <a:schemeClr val="dk1"/>
                </a:solidFill>
                <a:latin typeface="Century Gothic"/>
                <a:ea typeface="Century Gothic"/>
                <a:cs typeface="Century Gothic"/>
                <a:sym typeface="Century Gothic"/>
              </a:rPr>
              <a:t> Starbucks location</a:t>
            </a:r>
            <a:endParaRPr/>
          </a:p>
        </p:txBody>
      </p:sp>
      <p:sp>
        <p:nvSpPr>
          <p:cNvPr id="233" name="Google Shape;2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Only 15% of NC Zip Codes have at least one Starbucks location.</a:t>
            </a:r>
            <a:endParaRPr/>
          </a:p>
        </p:txBody>
      </p:sp>
      <p:sp>
        <p:nvSpPr>
          <p:cNvPr id="258" name="Google Shape;2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89% of NC Cities do not contain a Starbucks location.</a:t>
            </a:r>
            <a:endParaRPr/>
          </a:p>
        </p:txBody>
      </p:sp>
      <p:sp>
        <p:nvSpPr>
          <p:cNvPr id="276" name="Google Shape;2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0"/>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42"/>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42"/>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43"/>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3"/>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44"/>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4"/>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44"/>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44"/>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5" name="Google Shape;95;p44"/>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45"/>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5"/>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6"/>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46"/>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46"/>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46"/>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46"/>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46"/>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4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4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7"/>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47"/>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47"/>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47"/>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47"/>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47"/>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47"/>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47"/>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47"/>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4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4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4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8"/>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49"/>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9"/>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
        <p:nvSpPr>
          <p:cNvPr id="156" name="Google Shape;156;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1" name="Shape 161"/>
        <p:cNvGrpSpPr/>
        <p:nvPr/>
      </p:nvGrpSpPr>
      <p:grpSpPr>
        <a:xfrm>
          <a:off x="0" y="0"/>
          <a:ext cx="0" cy="0"/>
          <a:chOff x="0" y="0"/>
          <a:chExt cx="0" cy="0"/>
        </a:xfrm>
      </p:grpSpPr>
      <p:sp>
        <p:nvSpPr>
          <p:cNvPr id="162" name="Google Shape;162;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3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64" name="Google Shape;164;p3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65" name="Google Shape;165;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2" name="Google Shape;32;p32"/>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3" name="Google Shape;33;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 name="Shape 45"/>
        <p:cNvGrpSpPr/>
        <p:nvPr/>
      </p:nvGrpSpPr>
      <p:grpSpPr>
        <a:xfrm>
          <a:off x="0" y="0"/>
          <a:ext cx="0" cy="0"/>
          <a:chOff x="0" y="0"/>
          <a:chExt cx="0" cy="0"/>
        </a:xfrm>
      </p:grpSpPr>
      <p:sp>
        <p:nvSpPr>
          <p:cNvPr id="46" name="Google Shape;46;p38"/>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48" name="Google Shape;48;p38"/>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9" name="Google Shape;49;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39"/>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9"/>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55" name="Google Shape;55;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40"/>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2" name="Google Shape;62;p40"/>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40"/>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4" name="Google Shape;64;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41"/>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1"/>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41"/>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2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2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2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2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2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2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33"/>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5" name="Google Shape;145;p33"/>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6" name="Google Shape;146;p3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3"/>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8" name="Google Shape;148;p33"/>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9" name="Google Shape;149;p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1" name="Google Shape;151;p3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2" name="Google Shape;152;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Google Shape;154;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 id="214748366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21.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33.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kaggle.com/starbucks/store-locations" TargetMode="External"/><Relationship Id="rId4" Type="http://schemas.openxmlformats.org/officeDocument/2006/relationships/hyperlink" Target="https://www.kaggle.com/goldenoakresearch/us-household-income-stats-geo-locations" TargetMode="External"/><Relationship Id="rId5" Type="http://schemas.openxmlformats.org/officeDocument/2006/relationships/hyperlink" Target="https://www.census.gov/library/publications/2020/demo/p60-270.html#:~:text=Median%20household%20income%20was%20%2468%2C703,and%20Table%20A%2D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
          <p:cNvSpPr txBox="1"/>
          <p:nvPr>
            <p:ph type="ctrTitle"/>
          </p:nvPr>
        </p:nvSpPr>
        <p:spPr>
          <a:xfrm>
            <a:off x="836901" y="3289851"/>
            <a:ext cx="10245229" cy="6819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400"/>
              <a:buFont typeface="Century Gothic"/>
              <a:buNone/>
            </a:pPr>
            <a:r>
              <a:rPr i="1" lang="en-US" sz="3400"/>
              <a:t>Starbucks Locations vs. Household Income (U.S.)</a:t>
            </a:r>
            <a:endParaRPr/>
          </a:p>
        </p:txBody>
      </p:sp>
      <p:sp>
        <p:nvSpPr>
          <p:cNvPr id="173" name="Google Shape;173;p1"/>
          <p:cNvSpPr txBox="1"/>
          <p:nvPr>
            <p:ph idx="1" type="subTitle"/>
          </p:nvPr>
        </p:nvSpPr>
        <p:spPr>
          <a:xfrm>
            <a:off x="836901" y="4777380"/>
            <a:ext cx="10336319" cy="86142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SzPct val="80000"/>
              <a:buNone/>
            </a:pPr>
            <a:r>
              <a:rPr b="1" lang="en-US"/>
              <a:t>PRESENTED BY:</a:t>
            </a:r>
            <a:endParaRPr/>
          </a:p>
          <a:p>
            <a:pPr indent="0" lvl="0" marL="0" rtl="0" algn="l">
              <a:spcBef>
                <a:spcPts val="1000"/>
              </a:spcBef>
              <a:spcAft>
                <a:spcPts val="0"/>
              </a:spcAft>
              <a:buSzPct val="80000"/>
              <a:buNone/>
            </a:pPr>
            <a:r>
              <a:rPr lang="en-US"/>
              <a:t>SYDNEY CAVALLARO, MORGAINE BOWERS, TRUMANE LEE, KELSEY VERMEER &amp; ANA LINDA PENNY</a:t>
            </a:r>
            <a:endParaRPr/>
          </a:p>
        </p:txBody>
      </p:sp>
      <p:sp>
        <p:nvSpPr>
          <p:cNvPr id="174" name="Google Shape;174;p1"/>
          <p:cNvSpPr txBox="1"/>
          <p:nvPr/>
        </p:nvSpPr>
        <p:spPr>
          <a:xfrm>
            <a:off x="9334994" y="6136576"/>
            <a:ext cx="18382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rgbClr val="BFBFBF"/>
                </a:solidFill>
                <a:latin typeface="Century Gothic"/>
                <a:ea typeface="Century Gothic"/>
                <a:cs typeface="Century Gothic"/>
                <a:sym typeface="Century Gothic"/>
              </a:rPr>
              <a:t>Date: April 17, 2021</a:t>
            </a:r>
            <a:endParaRPr/>
          </a:p>
        </p:txBody>
      </p:sp>
      <p:sp>
        <p:nvSpPr>
          <p:cNvPr id="175" name="Google Shape;175;p1"/>
          <p:cNvSpPr txBox="1"/>
          <p:nvPr/>
        </p:nvSpPr>
        <p:spPr>
          <a:xfrm>
            <a:off x="836900" y="2236303"/>
            <a:ext cx="10245229" cy="105354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7200"/>
              <a:buFont typeface="Century Gothic"/>
              <a:buNone/>
            </a:pPr>
            <a:r>
              <a:rPr b="1" i="0" lang="en-US" sz="7200" u="none">
                <a:solidFill>
                  <a:schemeClr val="lt2"/>
                </a:solidFill>
                <a:latin typeface="Century Gothic"/>
                <a:ea typeface="Century Gothic"/>
                <a:cs typeface="Century Gothic"/>
                <a:sym typeface="Century Gothic"/>
              </a:rPr>
              <a:t>Star Buck$</a:t>
            </a:r>
            <a:endParaRPr b="0" i="1" sz="3400" u="none">
              <a:solidFill>
                <a:schemeClr val="lt2"/>
              </a:solidFill>
              <a:latin typeface="Century Gothic"/>
              <a:ea typeface="Century Gothic"/>
              <a:cs typeface="Century Gothic"/>
              <a:sym typeface="Century Gothic"/>
            </a:endParaRPr>
          </a:p>
        </p:txBody>
      </p:sp>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822"/>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pic>
        <p:nvPicPr>
          <p:cNvPr id="296" name="Google Shape;296;p9"/>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97" name="Google Shape;297;p9"/>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98" name="Google Shape;298;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9"/>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00" name="Google Shape;300;p9"/>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01" name="Google Shape;301;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3" name="Google Shape;303;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5" name="Google Shape;305;p9"/>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306" name="Google Shape;306;p9"/>
          <p:cNvSpPr txBox="1"/>
          <p:nvPr>
            <p:ph type="title"/>
          </p:nvPr>
        </p:nvSpPr>
        <p:spPr>
          <a:xfrm>
            <a:off x="572658" y="5514394"/>
            <a:ext cx="9345300" cy="861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County Analysis by SB Location</a:t>
            </a:r>
            <a:endParaRPr/>
          </a:p>
        </p:txBody>
      </p:sp>
      <p:pic>
        <p:nvPicPr>
          <p:cNvPr descr="Table&#10;&#10;Description automatically generated" id="307" name="Google Shape;307;p9"/>
          <p:cNvPicPr preferRelativeResize="0"/>
          <p:nvPr/>
        </p:nvPicPr>
        <p:blipFill rotWithShape="1">
          <a:blip r:embed="rId8">
            <a:alphaModFix/>
          </a:blip>
          <a:srcRect b="0" l="0" r="0" t="0"/>
          <a:stretch/>
        </p:blipFill>
        <p:spPr>
          <a:xfrm>
            <a:off x="1004709" y="391312"/>
            <a:ext cx="2274771" cy="3778905"/>
          </a:xfrm>
          <a:prstGeom prst="rect">
            <a:avLst/>
          </a:prstGeom>
          <a:noFill/>
          <a:ln cap="flat" cmpd="sng" w="9525">
            <a:solidFill>
              <a:srgbClr val="163C3F">
                <a:alpha val="49803"/>
              </a:srgbClr>
            </a:solidFill>
            <a:prstDash val="solid"/>
            <a:round/>
            <a:headEnd len="sm" w="sm" type="none"/>
            <a:tailEnd len="sm" w="sm" type="none"/>
          </a:ln>
        </p:spPr>
      </p:pic>
      <p:pic>
        <p:nvPicPr>
          <p:cNvPr descr="Graphical user interface, text, application, email&#10;&#10;Description automatically generated" id="308" name="Google Shape;308;p9"/>
          <p:cNvPicPr preferRelativeResize="0"/>
          <p:nvPr/>
        </p:nvPicPr>
        <p:blipFill rotWithShape="1">
          <a:blip r:embed="rId9">
            <a:alphaModFix/>
          </a:blip>
          <a:srcRect b="0" l="0" r="0" t="0"/>
          <a:stretch/>
        </p:blipFill>
        <p:spPr>
          <a:xfrm>
            <a:off x="4131445" y="1550936"/>
            <a:ext cx="6290809" cy="3963472"/>
          </a:xfrm>
          <a:prstGeom prst="rect">
            <a:avLst/>
          </a:prstGeom>
          <a:noFill/>
          <a:ln cap="flat" cmpd="sng" w="9525">
            <a:solidFill>
              <a:srgbClr val="163C3F">
                <a:alpha val="49803"/>
              </a:srgbClr>
            </a:solidFill>
            <a:prstDash val="solid"/>
            <a:round/>
            <a:headEnd len="sm" w="sm" type="none"/>
            <a:tailEnd len="sm" w="sm" type="none"/>
          </a:ln>
        </p:spPr>
      </p:pic>
      <p:sp>
        <p:nvSpPr>
          <p:cNvPr id="309" name="Google Shape;309;p9"/>
          <p:cNvSpPr/>
          <p:nvPr/>
        </p:nvSpPr>
        <p:spPr>
          <a:xfrm>
            <a:off x="4060624" y="1790046"/>
            <a:ext cx="4070446" cy="429491"/>
          </a:xfrm>
          <a:prstGeom prst="ellipse">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2"/>
          <p:cNvSpPr txBox="1"/>
          <p:nvPr>
            <p:ph type="title"/>
          </p:nvPr>
        </p:nvSpPr>
        <p:spPr>
          <a:xfrm>
            <a:off x="646094" y="452725"/>
            <a:ext cx="6058200" cy="541200"/>
          </a:xfrm>
          <a:prstGeom prst="rect">
            <a:avLst/>
          </a:prstGeom>
          <a:solidFill>
            <a:srgbClr val="C00000"/>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Century Gothic"/>
              <a:buNone/>
            </a:pPr>
            <a:r>
              <a:rPr b="1" lang="en-US" sz="2800">
                <a:solidFill>
                  <a:schemeClr val="lt1"/>
                </a:solidFill>
              </a:rPr>
              <a:t>Cleaning &amp; Merging the Datasets</a:t>
            </a:r>
            <a:endParaRPr/>
          </a:p>
        </p:txBody>
      </p:sp>
      <p:sp>
        <p:nvSpPr>
          <p:cNvPr id="315" name="Google Shape;315;p12"/>
          <p:cNvSpPr txBox="1"/>
          <p:nvPr/>
        </p:nvSpPr>
        <p:spPr>
          <a:xfrm>
            <a:off x="1249018" y="1092853"/>
            <a:ext cx="984847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sng">
                <a:solidFill>
                  <a:schemeClr val="lt1"/>
                </a:solidFill>
                <a:latin typeface="Century Gothic"/>
                <a:ea typeface="Century Gothic"/>
                <a:cs typeface="Century Gothic"/>
                <a:sym typeface="Century Gothic"/>
              </a:rPr>
              <a:t>U.S. Household Income DS </a:t>
            </a:r>
            <a:endParaRPr/>
          </a:p>
          <a:p>
            <a:pPr indent="0" lvl="0" marL="0" marR="0" rtl="0" algn="l">
              <a:spcBef>
                <a:spcPts val="0"/>
              </a:spcBef>
              <a:spcAft>
                <a:spcPts val="0"/>
              </a:spcAft>
              <a:buNone/>
            </a:pPr>
            <a:r>
              <a:rPr i="1" lang="en-US" sz="1400">
                <a:solidFill>
                  <a:schemeClr val="lt1"/>
                </a:solidFill>
                <a:latin typeface="Century Gothic"/>
                <a:ea typeface="Century Gothic"/>
                <a:cs typeface="Century Gothic"/>
                <a:sym typeface="Century Gothic"/>
              </a:rPr>
              <a:t>(Includes record data as of August 2017)</a:t>
            </a:r>
            <a:endParaRPr/>
          </a:p>
        </p:txBody>
      </p:sp>
      <p:sp>
        <p:nvSpPr>
          <p:cNvPr id="316" name="Google Shape;316;p12"/>
          <p:cNvSpPr txBox="1"/>
          <p:nvPr/>
        </p:nvSpPr>
        <p:spPr>
          <a:xfrm>
            <a:off x="1249018" y="1831475"/>
            <a:ext cx="4601749"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Focused on cleaning data for State, Postal Code, City, Mean Income, Median Income, # of Households</a:t>
            </a:r>
            <a:endParaRPr/>
          </a:p>
        </p:txBody>
      </p:sp>
      <p:pic>
        <p:nvPicPr>
          <p:cNvPr descr="Table&#10;&#10;Description automatically generated" id="317" name="Google Shape;317;p12"/>
          <p:cNvPicPr preferRelativeResize="0"/>
          <p:nvPr>
            <p:ph idx="1" type="body"/>
          </p:nvPr>
        </p:nvPicPr>
        <p:blipFill rotWithShape="1">
          <a:blip r:embed="rId3">
            <a:alphaModFix/>
          </a:blip>
          <a:srcRect b="0" l="0" r="0" t="0"/>
          <a:stretch/>
        </p:blipFill>
        <p:spPr>
          <a:xfrm>
            <a:off x="2044747" y="2853745"/>
            <a:ext cx="7906020" cy="3782282"/>
          </a:xfrm>
          <a:prstGeom prst="rect">
            <a:avLst/>
          </a:prstGeom>
          <a:noFill/>
          <a:ln>
            <a:noFill/>
          </a:ln>
        </p:spPr>
      </p:pic>
      <p:sp>
        <p:nvSpPr>
          <p:cNvPr id="318" name="Google Shape;318;p12"/>
          <p:cNvSpPr/>
          <p:nvPr/>
        </p:nvSpPr>
        <p:spPr>
          <a:xfrm rot="5400000">
            <a:off x="9151314" y="3906902"/>
            <a:ext cx="2271938" cy="1993706"/>
          </a:xfrm>
          <a:custGeom>
            <a:rect b="b" l="l" r="r" t="t"/>
            <a:pathLst>
              <a:path extrusionOk="0" h="120000" w="120000">
                <a:moveTo>
                  <a:pt x="6582" y="60000"/>
                </a:moveTo>
                <a:lnTo>
                  <a:pt x="6582" y="60000"/>
                </a:lnTo>
                <a:cubicBezTo>
                  <a:pt x="6582" y="34340"/>
                  <a:pt x="25455" y="12439"/>
                  <a:pt x="51208" y="8216"/>
                </a:cubicBezTo>
                <a:cubicBezTo>
                  <a:pt x="76961" y="3993"/>
                  <a:pt x="102047" y="18684"/>
                  <a:pt x="110524" y="42954"/>
                </a:cubicBezTo>
                <a:lnTo>
                  <a:pt x="116510" y="42954"/>
                </a:lnTo>
                <a:lnTo>
                  <a:pt x="106837" y="60000"/>
                </a:lnTo>
                <a:lnTo>
                  <a:pt x="90184" y="42954"/>
                </a:lnTo>
                <a:lnTo>
                  <a:pt x="95856" y="42954"/>
                </a:lnTo>
                <a:lnTo>
                  <a:pt x="95856" y="42954"/>
                </a:lnTo>
                <a:cubicBezTo>
                  <a:pt x="87398" y="27514"/>
                  <a:pt x="68682" y="19487"/>
                  <a:pt x="50590" y="23539"/>
                </a:cubicBezTo>
                <a:cubicBezTo>
                  <a:pt x="32498" y="27591"/>
                  <a:pt x="19745" y="42666"/>
                  <a:pt x="19745" y="60000"/>
                </a:cubicBezTo>
                <a:close/>
              </a:path>
            </a:pathLst>
          </a:custGeom>
          <a:solidFill>
            <a:schemeClr val="accent1"/>
          </a:solidFill>
          <a:ln cap="flat" cmpd="sng" w="9525">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pic>
        <p:nvPicPr>
          <p:cNvPr id="323" name="Google Shape;323;p15"/>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24" name="Google Shape;324;p15"/>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25" name="Google Shape;325;p15"/>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15"/>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27" name="Google Shape;327;p15"/>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28" name="Google Shape;328;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0" name="Google Shape;330;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Table&#10;&#10;Description automatically generated" id="332" name="Google Shape;332;p15"/>
          <p:cNvPicPr preferRelativeResize="0"/>
          <p:nvPr/>
        </p:nvPicPr>
        <p:blipFill rotWithShape="1">
          <a:blip r:embed="rId8">
            <a:alphaModFix/>
          </a:blip>
          <a:srcRect b="0" l="0" r="0" t="0"/>
          <a:stretch/>
        </p:blipFill>
        <p:spPr>
          <a:xfrm>
            <a:off x="5614361" y="1141294"/>
            <a:ext cx="4767988" cy="2834221"/>
          </a:xfrm>
          <a:prstGeom prst="rect">
            <a:avLst/>
          </a:prstGeom>
          <a:noFill/>
          <a:ln>
            <a:noFill/>
          </a:ln>
        </p:spPr>
      </p:pic>
      <p:sp>
        <p:nvSpPr>
          <p:cNvPr id="333" name="Google Shape;333;p15"/>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334" name="Google Shape;334;p15"/>
          <p:cNvSpPr txBox="1"/>
          <p:nvPr>
            <p:ph type="title"/>
          </p:nvPr>
        </p:nvSpPr>
        <p:spPr>
          <a:xfrm>
            <a:off x="635458" y="4854344"/>
            <a:ext cx="9345155" cy="86180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IMAGES</a:t>
            </a:r>
            <a:endParaRPr/>
          </a:p>
        </p:txBody>
      </p:sp>
      <p:pic>
        <p:nvPicPr>
          <p:cNvPr descr="Table&#10;&#10;Description automatically generated" id="335" name="Google Shape;335;p15"/>
          <p:cNvPicPr preferRelativeResize="0"/>
          <p:nvPr/>
        </p:nvPicPr>
        <p:blipFill rotWithShape="1">
          <a:blip r:embed="rId9">
            <a:alphaModFix/>
          </a:blip>
          <a:srcRect b="0" l="0" r="0" t="0"/>
          <a:stretch/>
        </p:blipFill>
        <p:spPr>
          <a:xfrm>
            <a:off x="643855" y="938092"/>
            <a:ext cx="4344834" cy="2989835"/>
          </a:xfrm>
          <a:prstGeom prst="rect">
            <a:avLst/>
          </a:prstGeom>
          <a:noFill/>
          <a:ln>
            <a:noFill/>
          </a:ln>
        </p:spPr>
      </p:pic>
      <p:sp>
        <p:nvSpPr>
          <p:cNvPr id="336" name="Google Shape;336;p15"/>
          <p:cNvSpPr txBox="1"/>
          <p:nvPr/>
        </p:nvSpPr>
        <p:spPr>
          <a:xfrm>
            <a:off x="635458" y="320292"/>
            <a:ext cx="36703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entury Gothic"/>
                <a:ea typeface="Century Gothic"/>
                <a:cs typeface="Century Gothic"/>
                <a:sym typeface="Century Gothic"/>
              </a:rPr>
              <a:t>Lowest Average MEAN Income</a:t>
            </a:r>
            <a:endParaRPr/>
          </a:p>
        </p:txBody>
      </p:sp>
      <p:sp>
        <p:nvSpPr>
          <p:cNvPr id="337" name="Google Shape;337;p15"/>
          <p:cNvSpPr txBox="1"/>
          <p:nvPr/>
        </p:nvSpPr>
        <p:spPr>
          <a:xfrm>
            <a:off x="5614361" y="392108"/>
            <a:ext cx="36703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entury Gothic"/>
                <a:ea typeface="Century Gothic"/>
                <a:cs typeface="Century Gothic"/>
                <a:sym typeface="Century Gothic"/>
              </a:rPr>
              <a:t>Highest Average MEAN Income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pic>
        <p:nvPicPr>
          <p:cNvPr id="342" name="Google Shape;342;p16"/>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43" name="Google Shape;343;p16"/>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44" name="Google Shape;344;p1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16"/>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46" name="Google Shape;346;p16"/>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47" name="Google Shape;347;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9" name="Google Shape;349;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1" name="Google Shape;351;p16"/>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352" name="Google Shape;352;p16"/>
          <p:cNvSpPr txBox="1"/>
          <p:nvPr>
            <p:ph type="title"/>
          </p:nvPr>
        </p:nvSpPr>
        <p:spPr>
          <a:xfrm>
            <a:off x="635458" y="4854344"/>
            <a:ext cx="9345155" cy="86180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IMAGES</a:t>
            </a:r>
            <a:endParaRPr/>
          </a:p>
        </p:txBody>
      </p:sp>
      <p:sp>
        <p:nvSpPr>
          <p:cNvPr id="353" name="Google Shape;353;p16"/>
          <p:cNvSpPr txBox="1"/>
          <p:nvPr/>
        </p:nvSpPr>
        <p:spPr>
          <a:xfrm>
            <a:off x="635457" y="320292"/>
            <a:ext cx="3985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entury Gothic"/>
                <a:ea typeface="Century Gothic"/>
                <a:cs typeface="Century Gothic"/>
                <a:sym typeface="Century Gothic"/>
              </a:rPr>
              <a:t>Lowest Average MEDIAN Income</a:t>
            </a:r>
            <a:endParaRPr/>
          </a:p>
        </p:txBody>
      </p:sp>
      <p:sp>
        <p:nvSpPr>
          <p:cNvPr id="354" name="Google Shape;354;p16"/>
          <p:cNvSpPr txBox="1"/>
          <p:nvPr/>
        </p:nvSpPr>
        <p:spPr>
          <a:xfrm>
            <a:off x="5614360" y="392108"/>
            <a:ext cx="3985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entury Gothic"/>
                <a:ea typeface="Century Gothic"/>
                <a:cs typeface="Century Gothic"/>
                <a:sym typeface="Century Gothic"/>
              </a:rPr>
              <a:t>Highest Average MEDIAN Income</a:t>
            </a:r>
            <a:endParaRPr/>
          </a:p>
        </p:txBody>
      </p:sp>
      <p:pic>
        <p:nvPicPr>
          <p:cNvPr descr="Table&#10;&#10;Description automatically generated" id="355" name="Google Shape;355;p16"/>
          <p:cNvPicPr preferRelativeResize="0"/>
          <p:nvPr/>
        </p:nvPicPr>
        <p:blipFill rotWithShape="1">
          <a:blip r:embed="rId8">
            <a:alphaModFix/>
          </a:blip>
          <a:srcRect b="0" l="0" r="0" t="0"/>
          <a:stretch/>
        </p:blipFill>
        <p:spPr>
          <a:xfrm>
            <a:off x="383373" y="912287"/>
            <a:ext cx="4921860" cy="3143244"/>
          </a:xfrm>
          <a:prstGeom prst="rect">
            <a:avLst/>
          </a:prstGeom>
          <a:noFill/>
          <a:ln>
            <a:noFill/>
          </a:ln>
        </p:spPr>
      </p:pic>
      <p:pic>
        <p:nvPicPr>
          <p:cNvPr descr="Table&#10;&#10;Description automatically generated" id="356" name="Google Shape;356;p16"/>
          <p:cNvPicPr preferRelativeResize="0"/>
          <p:nvPr/>
        </p:nvPicPr>
        <p:blipFill rotWithShape="1">
          <a:blip r:embed="rId9">
            <a:alphaModFix/>
          </a:blip>
          <a:srcRect b="0" l="0" r="0" t="0"/>
          <a:stretch/>
        </p:blipFill>
        <p:spPr>
          <a:xfrm>
            <a:off x="5614359" y="1004155"/>
            <a:ext cx="4481301" cy="2967550"/>
          </a:xfrm>
          <a:prstGeom prst="rect">
            <a:avLst/>
          </a:prstGeom>
          <a:noFill/>
          <a:ln>
            <a:noFill/>
          </a:ln>
        </p:spPr>
      </p:pic>
      <p:sp>
        <p:nvSpPr>
          <p:cNvPr id="357" name="Google Shape;357;p16"/>
          <p:cNvSpPr txBox="1"/>
          <p:nvPr/>
        </p:nvSpPr>
        <p:spPr>
          <a:xfrm>
            <a:off x="185195" y="761440"/>
            <a:ext cx="450262" cy="37996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pic>
        <p:nvPicPr>
          <p:cNvPr id="362" name="Google Shape;362;p17"/>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63" name="Google Shape;363;p17"/>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64" name="Google Shape;364;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17"/>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66" name="Google Shape;366;p17"/>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67" name="Google Shape;367;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txBox="1"/>
          <p:nvPr>
            <p:ph type="title"/>
          </p:nvPr>
        </p:nvSpPr>
        <p:spPr>
          <a:xfrm>
            <a:off x="404372" y="418419"/>
            <a:ext cx="3228267" cy="10133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6000"/>
              <a:buFont typeface="Century Gothic"/>
              <a:buNone/>
            </a:pPr>
            <a:r>
              <a:rPr b="0" i="0" lang="en-US" sz="6000">
                <a:solidFill>
                  <a:schemeClr val="lt2"/>
                </a:solidFill>
                <a:latin typeface="Century Gothic"/>
                <a:ea typeface="Century Gothic"/>
                <a:cs typeface="Century Gothic"/>
                <a:sym typeface="Century Gothic"/>
              </a:rPr>
              <a:t>IMAGES</a:t>
            </a:r>
            <a:endParaRPr/>
          </a:p>
        </p:txBody>
      </p:sp>
      <p:pic>
        <p:nvPicPr>
          <p:cNvPr descr="Chart, bar chart&#10;&#10;Description automatically generated" id="369" name="Google Shape;369;p17"/>
          <p:cNvPicPr preferRelativeResize="0"/>
          <p:nvPr/>
        </p:nvPicPr>
        <p:blipFill rotWithShape="1">
          <a:blip r:embed="rId8">
            <a:alphaModFix/>
          </a:blip>
          <a:srcRect b="0" l="0" r="0" t="0"/>
          <a:stretch/>
        </p:blipFill>
        <p:spPr>
          <a:xfrm>
            <a:off x="1089252" y="1676400"/>
            <a:ext cx="10010319" cy="5005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d2a3c51ca3_5_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Median vs. Mean Income Comparison</a:t>
            </a:r>
            <a:endParaRPr/>
          </a:p>
        </p:txBody>
      </p:sp>
      <p:pic>
        <p:nvPicPr>
          <p:cNvPr id="375" name="Google Shape;375;gd2a3c51ca3_5_0"/>
          <p:cNvPicPr preferRelativeResize="0"/>
          <p:nvPr/>
        </p:nvPicPr>
        <p:blipFill>
          <a:blip r:embed="rId3">
            <a:alphaModFix/>
          </a:blip>
          <a:stretch>
            <a:fillRect/>
          </a:stretch>
        </p:blipFill>
        <p:spPr>
          <a:xfrm>
            <a:off x="152400" y="2239118"/>
            <a:ext cx="11887201" cy="23797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pic>
        <p:nvPicPr>
          <p:cNvPr id="380" name="Google Shape;380;p19"/>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381" name="Google Shape;381;p19"/>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382" name="Google Shape;382;p1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19"/>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384" name="Google Shape;384;p19"/>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385" name="Google Shape;385;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0" y="0"/>
            <a:ext cx="12192000" cy="6858000"/>
          </a:xfrm>
          <a:prstGeom prst="rect">
            <a:avLst/>
          </a:prstGeom>
          <a:gradFill>
            <a:gsLst>
              <a:gs pos="0">
                <a:srgbClr val="9C1210"/>
              </a:gs>
              <a:gs pos="23000">
                <a:srgbClr val="9C1210"/>
              </a:gs>
              <a:gs pos="69000">
                <a:srgbClr val="840F0E"/>
              </a:gs>
              <a:gs pos="97000">
                <a:srgbClr val="7B0E0D"/>
              </a:gs>
              <a:gs pos="100000">
                <a:srgbClr val="7B0E0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87" name="Google Shape;387;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89" name="Google Shape;389;p19"/>
          <p:cNvSpPr/>
          <p:nvPr/>
        </p:nvSpPr>
        <p:spPr>
          <a:xfrm>
            <a:off x="1" y="176206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390" name="Google Shape;390;p19"/>
          <p:cNvSpPr txBox="1"/>
          <p:nvPr>
            <p:ph idx="1" type="body"/>
          </p:nvPr>
        </p:nvSpPr>
        <p:spPr>
          <a:xfrm>
            <a:off x="1057707" y="2210264"/>
            <a:ext cx="10073410" cy="4571071"/>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0"/>
              </a:spcBef>
              <a:spcAft>
                <a:spcPts val="0"/>
              </a:spcAft>
              <a:buSzPts val="880"/>
              <a:buNone/>
            </a:pPr>
            <a:r>
              <a:t/>
            </a:r>
            <a:endParaRPr sz="1100"/>
          </a:p>
          <a:p>
            <a:pPr indent="0" lvl="1" marL="457200" rtl="0" algn="l">
              <a:lnSpc>
                <a:spcPct val="90000"/>
              </a:lnSpc>
              <a:spcBef>
                <a:spcPts val="400"/>
              </a:spcBef>
              <a:spcAft>
                <a:spcPts val="0"/>
              </a:spcAft>
              <a:buSzPts val="880"/>
              <a:buNone/>
            </a:pPr>
            <a:r>
              <a:rPr b="1" lang="en-US" sz="1100"/>
              <a:t>Bar Charts: </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The bar chart show the differences in the average mean and median incomes broken down by state, city, county, and zip code</a:t>
            </a:r>
            <a:endParaRPr sz="1100"/>
          </a:p>
          <a:p>
            <a:pPr indent="-237489" lvl="3" marL="1600200" rtl="0" algn="l">
              <a:lnSpc>
                <a:spcPct val="90000"/>
              </a:lnSpc>
              <a:spcBef>
                <a:spcPts val="400"/>
              </a:spcBef>
              <a:spcAft>
                <a:spcPts val="0"/>
              </a:spcAft>
              <a:buSzPts val="1100"/>
              <a:buChar char="►"/>
            </a:pPr>
            <a:r>
              <a:rPr lang="en-US" sz="1100"/>
              <a:t>State: NC is pretty average</a:t>
            </a:r>
            <a:endParaRPr sz="1100"/>
          </a:p>
          <a:p>
            <a:pPr indent="-237489" lvl="3" marL="1600200" rtl="0" algn="l">
              <a:lnSpc>
                <a:spcPct val="90000"/>
              </a:lnSpc>
              <a:spcBef>
                <a:spcPts val="400"/>
              </a:spcBef>
              <a:spcAft>
                <a:spcPts val="0"/>
              </a:spcAft>
              <a:buSzPts val="1100"/>
              <a:buChar char="►"/>
            </a:pPr>
            <a:r>
              <a:rPr lang="en-US" sz="1100"/>
              <a:t>City: most cities fall in the $50,000-$100,000 range</a:t>
            </a:r>
            <a:endParaRPr sz="1100"/>
          </a:p>
          <a:p>
            <a:pPr indent="-237489" lvl="3" marL="1600200" rtl="0" algn="l">
              <a:lnSpc>
                <a:spcPct val="90000"/>
              </a:lnSpc>
              <a:spcBef>
                <a:spcPts val="400"/>
              </a:spcBef>
              <a:spcAft>
                <a:spcPts val="0"/>
              </a:spcAft>
              <a:buSzPts val="1100"/>
              <a:buChar char="►"/>
            </a:pPr>
            <a:r>
              <a:rPr lang="en-US" sz="1100"/>
              <a:t>County: most counties fall closer to $50,000 than $100,000, with many falling below $50,000</a:t>
            </a:r>
            <a:endParaRPr sz="1100"/>
          </a:p>
          <a:p>
            <a:pPr indent="-237489" lvl="3" marL="1600200" rtl="0" algn="l">
              <a:lnSpc>
                <a:spcPct val="90000"/>
              </a:lnSpc>
              <a:spcBef>
                <a:spcPts val="400"/>
              </a:spcBef>
              <a:spcAft>
                <a:spcPts val="0"/>
              </a:spcAft>
              <a:buSzPts val="1100"/>
              <a:buChar char="►"/>
            </a:pPr>
            <a:r>
              <a:rPr lang="en-US" sz="1100"/>
              <a:t>Zip: higher variation than the other views</a:t>
            </a:r>
            <a:endParaRPr sz="1100"/>
          </a:p>
          <a:p>
            <a:pPr indent="-237489" lvl="3" marL="1600200" rtl="0" algn="l">
              <a:lnSpc>
                <a:spcPct val="90000"/>
              </a:lnSpc>
              <a:spcBef>
                <a:spcPts val="400"/>
              </a:spcBef>
              <a:spcAft>
                <a:spcPts val="0"/>
              </a:spcAft>
              <a:buSzPts val="1100"/>
              <a:buChar char="►"/>
            </a:pPr>
            <a:r>
              <a:rPr lang="en-US" sz="1100"/>
              <a:t>For all comparisons, </a:t>
            </a:r>
            <a:r>
              <a:rPr lang="en-US" sz="1100"/>
              <a:t>most of the outliers have a significantly higher Median than Mean </a:t>
            </a:r>
            <a:endParaRPr sz="1100"/>
          </a:p>
          <a:p>
            <a:pPr indent="0" lvl="2" marL="914400" rtl="0" algn="l">
              <a:lnSpc>
                <a:spcPct val="90000"/>
              </a:lnSpc>
              <a:spcBef>
                <a:spcPts val="400"/>
              </a:spcBef>
              <a:spcAft>
                <a:spcPts val="0"/>
              </a:spcAft>
              <a:buClr>
                <a:schemeClr val="dk2"/>
              </a:buClr>
              <a:buSzPts val="880"/>
              <a:buNone/>
            </a:pPr>
            <a:r>
              <a:t/>
            </a:r>
            <a:endParaRPr sz="1100"/>
          </a:p>
          <a:p>
            <a:pPr indent="-298450" lvl="0" marL="457200" rtl="0" algn="l">
              <a:lnSpc>
                <a:spcPct val="90000"/>
              </a:lnSpc>
              <a:spcBef>
                <a:spcPts val="400"/>
              </a:spcBef>
              <a:spcAft>
                <a:spcPts val="0"/>
              </a:spcAft>
              <a:buSzPts val="1100"/>
              <a:buChar char="➢"/>
            </a:pPr>
            <a:r>
              <a:rPr b="1" lang="en-US" sz="1100"/>
              <a:t>Screenshot Images:</a:t>
            </a:r>
            <a:endParaRPr/>
          </a:p>
          <a:p>
            <a:pPr indent="-298450" lvl="1" marL="914400" rtl="0" algn="l">
              <a:lnSpc>
                <a:spcPct val="90000"/>
              </a:lnSpc>
              <a:spcBef>
                <a:spcPts val="0"/>
              </a:spcBef>
              <a:spcAft>
                <a:spcPts val="0"/>
              </a:spcAft>
              <a:buSzPts val="1100"/>
              <a:buChar char="○"/>
            </a:pPr>
            <a:r>
              <a:rPr lang="en-US" sz="1100"/>
              <a:t>Cities with </a:t>
            </a:r>
            <a:endParaRPr sz="1100"/>
          </a:p>
          <a:p>
            <a:pPr indent="-298450" lvl="2" marL="1371600" rtl="0" algn="l">
              <a:lnSpc>
                <a:spcPct val="90000"/>
              </a:lnSpc>
              <a:spcBef>
                <a:spcPts val="0"/>
              </a:spcBef>
              <a:spcAft>
                <a:spcPts val="0"/>
              </a:spcAft>
              <a:buSzPts val="1100"/>
              <a:buChar char="■"/>
            </a:pPr>
            <a:r>
              <a:rPr lang="en-US" sz="1100"/>
              <a:t>highest Mean Income: Davidson, Summerfield, Apex, Cary, Morrisville, and Denver</a:t>
            </a:r>
            <a:endParaRPr sz="1100"/>
          </a:p>
          <a:p>
            <a:pPr indent="-298450" lvl="2" marL="1371600" rtl="0" algn="l">
              <a:lnSpc>
                <a:spcPct val="90000"/>
              </a:lnSpc>
              <a:spcBef>
                <a:spcPts val="0"/>
              </a:spcBef>
              <a:spcAft>
                <a:spcPts val="0"/>
              </a:spcAft>
              <a:buSzPts val="1100"/>
              <a:buChar char="■"/>
            </a:pPr>
            <a:r>
              <a:rPr lang="en-US" sz="1100"/>
              <a:t>lowest Mean Income: Wadesboro, Williamston, Middlesex, Murfreesboro, Morven, and Eden</a:t>
            </a:r>
            <a:endParaRPr sz="1100"/>
          </a:p>
          <a:p>
            <a:pPr indent="-298450" lvl="2" marL="1371600" rtl="0" algn="l">
              <a:lnSpc>
                <a:spcPct val="90000"/>
              </a:lnSpc>
              <a:spcBef>
                <a:spcPts val="0"/>
              </a:spcBef>
              <a:spcAft>
                <a:spcPts val="0"/>
              </a:spcAft>
              <a:buSzPts val="1100"/>
              <a:buChar char="■"/>
            </a:pPr>
            <a:r>
              <a:rPr lang="en-US" sz="1100"/>
              <a:t>highest Median income: Elon, Cramerton, Rose Hill, Buxton, Snow Camp, Faison</a:t>
            </a:r>
            <a:endParaRPr sz="1100"/>
          </a:p>
          <a:p>
            <a:pPr indent="-298450" lvl="2" marL="1371600" rtl="0" algn="l">
              <a:lnSpc>
                <a:spcPct val="90000"/>
              </a:lnSpc>
              <a:spcBef>
                <a:spcPts val="0"/>
              </a:spcBef>
              <a:spcAft>
                <a:spcPts val="0"/>
              </a:spcAft>
              <a:buSzPts val="1100"/>
              <a:buChar char="■"/>
            </a:pPr>
            <a:r>
              <a:rPr lang="en-US" sz="1100"/>
              <a:t>lowest Median income: Murfreesboro, Wadesboro, Tabor City, Tar Heel, Norlina, and Maxton</a:t>
            </a:r>
            <a:endParaRPr sz="1100"/>
          </a:p>
          <a:p>
            <a:pPr indent="-298450" lvl="2" marL="1371600" rtl="0" algn="l">
              <a:lnSpc>
                <a:spcPct val="90000"/>
              </a:lnSpc>
              <a:spcBef>
                <a:spcPts val="0"/>
              </a:spcBef>
              <a:spcAft>
                <a:spcPts val="0"/>
              </a:spcAft>
              <a:buSzPts val="1100"/>
              <a:buChar char="■"/>
            </a:pPr>
            <a:r>
              <a:t/>
            </a:r>
            <a:endParaRPr sz="1100"/>
          </a:p>
          <a:p>
            <a:pPr indent="-298450" lvl="1" marL="914400" rtl="0" algn="l">
              <a:lnSpc>
                <a:spcPct val="90000"/>
              </a:lnSpc>
              <a:spcBef>
                <a:spcPts val="0"/>
              </a:spcBef>
              <a:spcAft>
                <a:spcPts val="0"/>
              </a:spcAft>
              <a:buSzPts val="1100"/>
              <a:buChar char="○"/>
            </a:pPr>
            <a:r>
              <a:rPr lang="en-US" sz="1100"/>
              <a:t>Counties with</a:t>
            </a:r>
            <a:endParaRPr sz="1100"/>
          </a:p>
          <a:p>
            <a:pPr indent="-298450" lvl="2" marL="1371600" rtl="0" algn="l">
              <a:lnSpc>
                <a:spcPct val="90000"/>
              </a:lnSpc>
              <a:spcBef>
                <a:spcPts val="0"/>
              </a:spcBef>
              <a:spcAft>
                <a:spcPts val="0"/>
              </a:spcAft>
              <a:buSzPts val="1100"/>
              <a:buChar char="■"/>
            </a:pPr>
            <a:r>
              <a:rPr lang="en-US" sz="1100"/>
              <a:t>highest Mean Income:Orange, Wake, Iredell, Cabarrus, Mecklenburg, and Union</a:t>
            </a:r>
            <a:endParaRPr sz="1100"/>
          </a:p>
          <a:p>
            <a:pPr indent="-298450" lvl="2" marL="1371600" rtl="0" algn="l">
              <a:lnSpc>
                <a:spcPct val="90000"/>
              </a:lnSpc>
              <a:spcBef>
                <a:spcPts val="0"/>
              </a:spcBef>
              <a:spcAft>
                <a:spcPts val="0"/>
              </a:spcAft>
              <a:buSzPts val="1100"/>
              <a:buChar char="■"/>
            </a:pPr>
            <a:r>
              <a:rPr lang="en-US" sz="1100"/>
              <a:t>lowest Mean Income: Martin, Anson, Greene, Yancey, Bladen, Transylvania</a:t>
            </a:r>
            <a:endParaRPr sz="1100"/>
          </a:p>
          <a:p>
            <a:pPr indent="-298450" lvl="2" marL="1371600" rtl="0" algn="l">
              <a:lnSpc>
                <a:spcPct val="90000"/>
              </a:lnSpc>
              <a:spcBef>
                <a:spcPts val="0"/>
              </a:spcBef>
              <a:spcAft>
                <a:spcPts val="0"/>
              </a:spcAft>
              <a:buSzPts val="1100"/>
              <a:buChar char="■"/>
            </a:pPr>
            <a:r>
              <a:rPr lang="en-US" sz="1100"/>
              <a:t>highest Median income:  Pasquotank, Dare, Washington, Duplin, Granville, Surry</a:t>
            </a:r>
            <a:endParaRPr sz="1100"/>
          </a:p>
          <a:p>
            <a:pPr indent="-298450" lvl="2" marL="1371600" rtl="0" algn="l">
              <a:lnSpc>
                <a:spcPct val="90000"/>
              </a:lnSpc>
              <a:spcBef>
                <a:spcPts val="0"/>
              </a:spcBef>
              <a:spcAft>
                <a:spcPts val="0"/>
              </a:spcAft>
              <a:buSzPts val="1100"/>
              <a:buChar char="■"/>
            </a:pPr>
            <a:r>
              <a:rPr lang="en-US" sz="1100"/>
              <a:t>lowest Median income: Swain, Greene, Anson, Yancey, Montgomery, Rutherford</a:t>
            </a:r>
            <a:endParaRPr sz="1100"/>
          </a:p>
          <a:p>
            <a:pPr indent="0" lvl="0" marL="0" rtl="0" algn="l">
              <a:lnSpc>
                <a:spcPct val="90000"/>
              </a:lnSpc>
              <a:spcBef>
                <a:spcPts val="400"/>
              </a:spcBef>
              <a:spcAft>
                <a:spcPts val="0"/>
              </a:spcAft>
              <a:buNone/>
            </a:pPr>
            <a:r>
              <a:t/>
            </a:r>
            <a:endParaRPr sz="1100"/>
          </a:p>
        </p:txBody>
      </p:sp>
      <p:sp>
        <p:nvSpPr>
          <p:cNvPr id="391" name="Google Shape;391;p19"/>
          <p:cNvSpPr txBox="1"/>
          <p:nvPr/>
        </p:nvSpPr>
        <p:spPr>
          <a:xfrm>
            <a:off x="364256" y="418328"/>
            <a:ext cx="6599816" cy="554447"/>
          </a:xfrm>
          <a:prstGeom prst="rect">
            <a:avLst/>
          </a:prstGeom>
          <a:solidFill>
            <a:srgbClr val="163C3F"/>
          </a:solidFill>
          <a:ln cap="flat" cmpd="sng" w="9525">
            <a:solidFill>
              <a:schemeClr val="dk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800"/>
              <a:buFont typeface="Century Gothic"/>
              <a:buNone/>
            </a:pPr>
            <a:r>
              <a:rPr b="1" i="0" lang="en-US" sz="2800">
                <a:solidFill>
                  <a:schemeClr val="lt1"/>
                </a:solidFill>
                <a:latin typeface="Century Gothic"/>
                <a:ea typeface="Century Gothic"/>
                <a:cs typeface="Century Gothic"/>
                <a:sym typeface="Century Gothic"/>
              </a:rPr>
              <a:t>Analysis – Income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d242ee2928_1_4"/>
          <p:cNvSpPr txBox="1"/>
          <p:nvPr>
            <p:ph type="title"/>
          </p:nvPr>
        </p:nvSpPr>
        <p:spPr>
          <a:xfrm>
            <a:off x="646104" y="452725"/>
            <a:ext cx="5572500" cy="554400"/>
          </a:xfrm>
          <a:prstGeom prst="rect">
            <a:avLst/>
          </a:prstGeom>
          <a:solidFill>
            <a:srgbClr val="C00000"/>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Century Gothic"/>
              <a:buNone/>
            </a:pPr>
            <a:r>
              <a:rPr b="1" lang="en-US" sz="2800">
                <a:solidFill>
                  <a:schemeClr val="lt1"/>
                </a:solidFill>
              </a:rPr>
              <a:t>Starbucks vs. Income Analysis</a:t>
            </a:r>
            <a:endParaRPr/>
          </a:p>
          <a:p>
            <a:pPr indent="0" lvl="0" marL="0" rtl="0" algn="l">
              <a:spcBef>
                <a:spcPts val="0"/>
              </a:spcBef>
              <a:spcAft>
                <a:spcPts val="0"/>
              </a:spcAft>
              <a:buClr>
                <a:schemeClr val="lt1"/>
              </a:buClr>
              <a:buSzPts val="2800"/>
              <a:buFont typeface="Century Gothic"/>
              <a:buNone/>
            </a:pPr>
            <a:r>
              <a:t/>
            </a:r>
            <a:endParaRPr b="1" sz="2800">
              <a:solidFill>
                <a:schemeClr val="lt1"/>
              </a:solidFill>
            </a:endParaRPr>
          </a:p>
        </p:txBody>
      </p:sp>
      <p:pic>
        <p:nvPicPr>
          <p:cNvPr id="397" name="Google Shape;397;gd242ee2928_1_4"/>
          <p:cNvPicPr preferRelativeResize="0"/>
          <p:nvPr/>
        </p:nvPicPr>
        <p:blipFill>
          <a:blip r:embed="rId3">
            <a:alphaModFix/>
          </a:blip>
          <a:stretch>
            <a:fillRect/>
          </a:stretch>
        </p:blipFill>
        <p:spPr>
          <a:xfrm>
            <a:off x="2471025" y="1772675"/>
            <a:ext cx="6688473" cy="2292599"/>
          </a:xfrm>
          <a:prstGeom prst="rect">
            <a:avLst/>
          </a:prstGeom>
          <a:noFill/>
          <a:ln>
            <a:noFill/>
          </a:ln>
        </p:spPr>
      </p:pic>
      <p:pic>
        <p:nvPicPr>
          <p:cNvPr id="398" name="Google Shape;398;gd242ee2928_1_4"/>
          <p:cNvPicPr preferRelativeResize="0"/>
          <p:nvPr/>
        </p:nvPicPr>
        <p:blipFill>
          <a:blip r:embed="rId4">
            <a:alphaModFix/>
          </a:blip>
          <a:stretch>
            <a:fillRect/>
          </a:stretch>
        </p:blipFill>
        <p:spPr>
          <a:xfrm>
            <a:off x="3719600" y="4065275"/>
            <a:ext cx="8369052" cy="2115525"/>
          </a:xfrm>
          <a:prstGeom prst="rect">
            <a:avLst/>
          </a:prstGeom>
          <a:noFill/>
          <a:ln>
            <a:noFill/>
          </a:ln>
        </p:spPr>
      </p:pic>
      <p:sp>
        <p:nvSpPr>
          <p:cNvPr id="399" name="Google Shape;399;gd242ee2928_1_4"/>
          <p:cNvSpPr/>
          <p:nvPr/>
        </p:nvSpPr>
        <p:spPr>
          <a:xfrm rot="2803889">
            <a:off x="8136942" y="1378624"/>
            <a:ext cx="2962716" cy="3409878"/>
          </a:xfrm>
          <a:custGeom>
            <a:rect b="b" l="l" r="r" t="t"/>
            <a:pathLst>
              <a:path extrusionOk="0" h="120000" w="120000">
                <a:moveTo>
                  <a:pt x="7504" y="60668"/>
                </a:moveTo>
                <a:cubicBezTo>
                  <a:pt x="7173" y="33676"/>
                  <a:pt x="26638" y="10665"/>
                  <a:pt x="52891" y="7009"/>
                </a:cubicBezTo>
                <a:cubicBezTo>
                  <a:pt x="79144" y="3354"/>
                  <a:pt x="103956" y="20201"/>
                  <a:pt x="110747" y="46293"/>
                </a:cubicBezTo>
                <a:lnTo>
                  <a:pt x="118155" y="45562"/>
                </a:lnTo>
                <a:lnTo>
                  <a:pt x="104800" y="55581"/>
                </a:lnTo>
                <a:lnTo>
                  <a:pt x="88346" y="48502"/>
                </a:lnTo>
                <a:lnTo>
                  <a:pt x="95746" y="47772"/>
                </a:lnTo>
                <a:lnTo>
                  <a:pt x="95746" y="47772"/>
                </a:lnTo>
                <a:cubicBezTo>
                  <a:pt x="90129" y="28668"/>
                  <a:pt x="72391" y="16880"/>
                  <a:pt x="54046" y="20062"/>
                </a:cubicBezTo>
                <a:cubicBezTo>
                  <a:pt x="35702" y="23244"/>
                  <a:pt x="22283" y="40436"/>
                  <a:pt x="22503" y="60477"/>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0" name="Google Shape;400;gd242ee2928_1_4"/>
          <p:cNvSpPr txBox="1"/>
          <p:nvPr/>
        </p:nvSpPr>
        <p:spPr>
          <a:xfrm>
            <a:off x="212900" y="4107087"/>
            <a:ext cx="34020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Filtered out the country data</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Filtered out duplicate columns</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Created bins based on the levels of median outcome</a:t>
            </a:r>
            <a:endParaRPr/>
          </a:p>
        </p:txBody>
      </p:sp>
      <p:sp>
        <p:nvSpPr>
          <p:cNvPr id="401" name="Google Shape;401;gd242ee2928_1_4"/>
          <p:cNvSpPr txBox="1"/>
          <p:nvPr>
            <p:ph type="title"/>
          </p:nvPr>
        </p:nvSpPr>
        <p:spPr>
          <a:xfrm>
            <a:off x="1320275" y="1007125"/>
            <a:ext cx="3840600" cy="554400"/>
          </a:xfrm>
          <a:prstGeom prst="rect">
            <a:avLst/>
          </a:prstGeom>
          <a:solidFill>
            <a:srgbClr val="C00000"/>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Century Gothic"/>
              <a:buNone/>
            </a:pPr>
            <a:r>
              <a:rPr b="1" lang="en-US" sz="2800">
                <a:solidFill>
                  <a:schemeClr val="lt1"/>
                </a:solidFill>
              </a:rPr>
              <a:t>Merging the Datasets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pic>
        <p:nvPicPr>
          <p:cNvPr id="406" name="Google Shape;406;p27"/>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407" name="Google Shape;407;p27"/>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408" name="Google Shape;408;p27"/>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27"/>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410" name="Google Shape;410;p27"/>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411" name="Google Shape;411;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0" y="0"/>
            <a:ext cx="12192000" cy="6858000"/>
          </a:xfrm>
          <a:prstGeom prst="rect">
            <a:avLst/>
          </a:prstGeom>
          <a:gradFill>
            <a:gsLst>
              <a:gs pos="0">
                <a:srgbClr val="9C1210"/>
              </a:gs>
              <a:gs pos="23000">
                <a:srgbClr val="9C1210"/>
              </a:gs>
              <a:gs pos="69000">
                <a:srgbClr val="840F0E"/>
              </a:gs>
              <a:gs pos="97000">
                <a:srgbClr val="7B0E0D"/>
              </a:gs>
              <a:gs pos="100000">
                <a:srgbClr val="7B0E0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413" name="Google Shape;413;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415" name="Google Shape;415;p27"/>
          <p:cNvSpPr/>
          <p:nvPr/>
        </p:nvSpPr>
        <p:spPr>
          <a:xfrm>
            <a:off x="1" y="176206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416" name="Google Shape;416;p27"/>
          <p:cNvSpPr txBox="1"/>
          <p:nvPr>
            <p:ph idx="1" type="body"/>
          </p:nvPr>
        </p:nvSpPr>
        <p:spPr>
          <a:xfrm>
            <a:off x="364256" y="2210264"/>
            <a:ext cx="11439816" cy="4571071"/>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0"/>
              </a:spcBef>
              <a:spcAft>
                <a:spcPts val="0"/>
              </a:spcAft>
              <a:buSzPts val="880"/>
              <a:buNone/>
            </a:pPr>
            <a:r>
              <a:rPr b="1" lang="en-US" sz="1100"/>
              <a:t>Bar Chart: </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The bar chart showed a high amount of numbers in the $300k bin which seemed odd, further investigation revealed that the $300k bin included any median income value above $300k.  So in reality, the bin would be smaller if it was a true $300k bin but the analysts who collected the data used a max cut off of $300k.</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Cross referencing with the U.S. Census data (link in references), the median household income nationwide as of 2019 was $68,703.  In our bar chart, the bins with the highest instances of Starbucks fall in the $30k to $90k bins.  Looking at solely the bar chart, an assumption could be made that there wouldn’t be much of a positive correlation between median income.</a:t>
            </a:r>
            <a:endParaRPr/>
          </a:p>
          <a:p>
            <a:pPr indent="0" lvl="1" marL="457200" rtl="0" algn="l">
              <a:lnSpc>
                <a:spcPct val="90000"/>
              </a:lnSpc>
              <a:spcBef>
                <a:spcPts val="400"/>
              </a:spcBef>
              <a:spcAft>
                <a:spcPts val="0"/>
              </a:spcAft>
              <a:buSzPts val="880"/>
              <a:buNone/>
            </a:pPr>
            <a:r>
              <a:rPr b="1" lang="en-US" sz="1100"/>
              <a:t>State Scatter Plot:</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The correlation between average median income and number of Starbucks is 0.3, giving us a very weak positive correlation.  </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After our findings with the bar chart about the $300k cutoff, we removed any data from the data set that fell into that category to increase the accuracy of the linear regression line.  </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The scatter plot shows one outlier based on its number of stores (California), but the median income per state all falls in between approximately $35k to $95k.</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Since this scatter plot is taking the average median income per state, that value may not be the best representation to capture the entire state, so we also picked one state to look at a sample population.</a:t>
            </a:r>
            <a:endParaRPr/>
          </a:p>
          <a:p>
            <a:pPr indent="0" lvl="1" marL="457200" rtl="0" algn="l">
              <a:lnSpc>
                <a:spcPct val="90000"/>
              </a:lnSpc>
              <a:spcBef>
                <a:spcPts val="400"/>
              </a:spcBef>
              <a:spcAft>
                <a:spcPts val="0"/>
              </a:spcAft>
              <a:buSzPts val="880"/>
              <a:buNone/>
            </a:pPr>
            <a:r>
              <a:rPr b="1" lang="en-US" sz="1100"/>
              <a:t>NC City Scatter Plot:</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The correlation between average median income and number of Starbucks is 0.1, giving us an even weaker positive correlation.</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This scatter plot also implemented the removal of any data higher than $300k to increase the accuracy of the linear regression line. </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This scatter plot boasted three outliers, Charlotte having a high of 12 Starbucks stores and Cornelius &amp; Mooresville having a high median income of approximately $130k.</a:t>
            </a:r>
            <a:endParaRPr/>
          </a:p>
          <a:p>
            <a:pPr indent="-228600" lvl="2" marL="1143000" rtl="0" algn="l">
              <a:lnSpc>
                <a:spcPct val="90000"/>
              </a:lnSpc>
              <a:spcBef>
                <a:spcPts val="400"/>
              </a:spcBef>
              <a:spcAft>
                <a:spcPts val="0"/>
              </a:spcAft>
              <a:buClr>
                <a:schemeClr val="dk2"/>
              </a:buClr>
              <a:buSzPts val="880"/>
              <a:buFont typeface="Noto Sans Symbols"/>
              <a:buChar char="⮚"/>
            </a:pPr>
            <a:r>
              <a:rPr lang="en-US" sz="1100"/>
              <a:t>Looking at this sample, it gives us more cause to believe that there is little to no correlation between median income and Starbucks locations.</a:t>
            </a:r>
            <a:endParaRPr/>
          </a:p>
          <a:p>
            <a:pPr indent="0" lvl="2" marL="914400" rtl="0" algn="l">
              <a:lnSpc>
                <a:spcPct val="90000"/>
              </a:lnSpc>
              <a:spcBef>
                <a:spcPts val="400"/>
              </a:spcBef>
              <a:spcAft>
                <a:spcPts val="0"/>
              </a:spcAft>
              <a:buClr>
                <a:schemeClr val="dk2"/>
              </a:buClr>
              <a:buSzPts val="880"/>
              <a:buNone/>
            </a:pPr>
            <a:r>
              <a:t/>
            </a:r>
            <a:endParaRPr sz="1100"/>
          </a:p>
          <a:p>
            <a:pPr indent="0" lvl="1" marL="457200" rtl="0" algn="l">
              <a:lnSpc>
                <a:spcPct val="90000"/>
              </a:lnSpc>
              <a:spcBef>
                <a:spcPts val="400"/>
              </a:spcBef>
              <a:spcAft>
                <a:spcPts val="0"/>
              </a:spcAft>
              <a:buSzPts val="880"/>
              <a:buNone/>
            </a:pPr>
            <a:r>
              <a:rPr b="1" lang="en-US" sz="1100">
                <a:solidFill>
                  <a:schemeClr val="dk2"/>
                </a:solidFill>
              </a:rPr>
              <a:t>Since the correlations were so low and found to be not statistically significant, we found no reason to use the linear regression line equations to predict how many Starbucks would be within the vicinity of a certain median level of income as the outcome would not be accurate. </a:t>
            </a:r>
            <a:endParaRPr/>
          </a:p>
        </p:txBody>
      </p:sp>
      <p:sp>
        <p:nvSpPr>
          <p:cNvPr id="417" name="Google Shape;417;p27"/>
          <p:cNvSpPr txBox="1"/>
          <p:nvPr/>
        </p:nvSpPr>
        <p:spPr>
          <a:xfrm>
            <a:off x="364256" y="418328"/>
            <a:ext cx="6599816" cy="554447"/>
          </a:xfrm>
          <a:prstGeom prst="rect">
            <a:avLst/>
          </a:prstGeom>
          <a:solidFill>
            <a:srgbClr val="163C3F"/>
          </a:solidFill>
          <a:ln cap="flat" cmpd="sng" w="9525">
            <a:solidFill>
              <a:schemeClr val="dk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800"/>
              <a:buFont typeface="Century Gothic"/>
              <a:buNone/>
            </a:pPr>
            <a:r>
              <a:rPr b="1" i="0" lang="en-US" sz="2800">
                <a:solidFill>
                  <a:schemeClr val="lt1"/>
                </a:solidFill>
                <a:latin typeface="Century Gothic"/>
                <a:ea typeface="Century Gothic"/>
                <a:cs typeface="Century Gothic"/>
                <a:sym typeface="Century Gothic"/>
              </a:rPr>
              <a:t>Summary Analysis – Combined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1000"/>
                                        <p:tgtEl>
                                          <p:spTgt spid="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1000"/>
                                        <p:tgtEl>
                                          <p:spTgt spid="4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animEffect filter="fade" transition="in">
                                      <p:cBhvr>
                                        <p:cTn dur="1000"/>
                                        <p:tgtEl>
                                          <p:spTgt spid="4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animEffect filter="fade" transition="in">
                                      <p:cBhvr>
                                        <p:cTn dur="1000"/>
                                        <p:tgtEl>
                                          <p:spTgt spid="4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animEffect filter="fade" transition="in">
                                      <p:cBhvr>
                                        <p:cTn dur="1000"/>
                                        <p:tgtEl>
                                          <p:spTgt spid="4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animEffect filter="fade" transition="in">
                                      <p:cBhvr>
                                        <p:cTn dur="1000"/>
                                        <p:tgtEl>
                                          <p:spTgt spid="4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animEffect filter="fade" transition="in">
                                      <p:cBhvr>
                                        <p:cTn dur="1000"/>
                                        <p:tgtEl>
                                          <p:spTgt spid="4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7" st="7"/>
                                            </p:txEl>
                                          </p:spTgt>
                                        </p:tgtEl>
                                        <p:attrNameLst>
                                          <p:attrName>style.visibility</p:attrName>
                                        </p:attrNameLst>
                                      </p:cBhvr>
                                      <p:to>
                                        <p:strVal val="visible"/>
                                      </p:to>
                                    </p:set>
                                    <p:animEffect filter="fade" transition="in">
                                      <p:cBhvr>
                                        <p:cTn dur="1000"/>
                                        <p:tgtEl>
                                          <p:spTgt spid="4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8" st="8"/>
                                            </p:txEl>
                                          </p:spTgt>
                                        </p:tgtEl>
                                        <p:attrNameLst>
                                          <p:attrName>style.visibility</p:attrName>
                                        </p:attrNameLst>
                                      </p:cBhvr>
                                      <p:to>
                                        <p:strVal val="visible"/>
                                      </p:to>
                                    </p:set>
                                    <p:animEffect filter="fade" transition="in">
                                      <p:cBhvr>
                                        <p:cTn dur="1000"/>
                                        <p:tgtEl>
                                          <p:spTgt spid="4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9" st="9"/>
                                            </p:txEl>
                                          </p:spTgt>
                                        </p:tgtEl>
                                        <p:attrNameLst>
                                          <p:attrName>style.visibility</p:attrName>
                                        </p:attrNameLst>
                                      </p:cBhvr>
                                      <p:to>
                                        <p:strVal val="visible"/>
                                      </p:to>
                                    </p:set>
                                    <p:animEffect filter="fade" transition="in">
                                      <p:cBhvr>
                                        <p:cTn dur="1000"/>
                                        <p:tgtEl>
                                          <p:spTgt spid="41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0" st="10"/>
                                            </p:txEl>
                                          </p:spTgt>
                                        </p:tgtEl>
                                        <p:attrNameLst>
                                          <p:attrName>style.visibility</p:attrName>
                                        </p:attrNameLst>
                                      </p:cBhvr>
                                      <p:to>
                                        <p:strVal val="visible"/>
                                      </p:to>
                                    </p:set>
                                    <p:animEffect filter="fade" transition="in">
                                      <p:cBhvr>
                                        <p:cTn dur="1000"/>
                                        <p:tgtEl>
                                          <p:spTgt spid="41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1" st="11"/>
                                            </p:txEl>
                                          </p:spTgt>
                                        </p:tgtEl>
                                        <p:attrNameLst>
                                          <p:attrName>style.visibility</p:attrName>
                                        </p:attrNameLst>
                                      </p:cBhvr>
                                      <p:to>
                                        <p:strVal val="visible"/>
                                      </p:to>
                                    </p:set>
                                    <p:animEffect filter="fade" transition="in">
                                      <p:cBhvr>
                                        <p:cTn dur="1000"/>
                                        <p:tgtEl>
                                          <p:spTgt spid="41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2" st="12"/>
                                            </p:txEl>
                                          </p:spTgt>
                                        </p:tgtEl>
                                        <p:attrNameLst>
                                          <p:attrName>style.visibility</p:attrName>
                                        </p:attrNameLst>
                                      </p:cBhvr>
                                      <p:to>
                                        <p:strVal val="visible"/>
                                      </p:to>
                                    </p:set>
                                    <p:animEffect filter="fade" transition="in">
                                      <p:cBhvr>
                                        <p:cTn dur="1000"/>
                                        <p:tgtEl>
                                          <p:spTgt spid="41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3" st="13"/>
                                            </p:txEl>
                                          </p:spTgt>
                                        </p:tgtEl>
                                        <p:attrNameLst>
                                          <p:attrName>style.visibility</p:attrName>
                                        </p:attrNameLst>
                                      </p:cBhvr>
                                      <p:to>
                                        <p:strVal val="visible"/>
                                      </p:to>
                                    </p:set>
                                    <p:animEffect filter="fade" transition="in">
                                      <p:cBhvr>
                                        <p:cTn dur="1000"/>
                                        <p:tgtEl>
                                          <p:spTgt spid="41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4" st="14"/>
                                            </p:txEl>
                                          </p:spTgt>
                                        </p:tgtEl>
                                        <p:attrNameLst>
                                          <p:attrName>style.visibility</p:attrName>
                                        </p:attrNameLst>
                                      </p:cBhvr>
                                      <p:to>
                                        <p:strVal val="visible"/>
                                      </p:to>
                                    </p:set>
                                    <p:animEffect filter="fade" transition="in">
                                      <p:cBhvr>
                                        <p:cTn dur="1000"/>
                                        <p:tgtEl>
                                          <p:spTgt spid="416">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pic>
        <p:nvPicPr>
          <p:cNvPr id="422" name="Google Shape;422;p22"/>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423" name="Google Shape;423;p22"/>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424" name="Google Shape;424;p22"/>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22"/>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426" name="Google Shape;426;p22"/>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427" name="Google Shape;427;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9" name="Google Shape;429;p22"/>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BEBEB"/>
              </a:buClr>
              <a:buSzPts val="5400"/>
              <a:buFont typeface="Century Gothic"/>
              <a:buNone/>
            </a:pPr>
            <a:r>
              <a:rPr b="0" i="0" lang="en-US" sz="5400">
                <a:solidFill>
                  <a:srgbClr val="EBEBEB"/>
                </a:solidFill>
                <a:latin typeface="Century Gothic"/>
                <a:ea typeface="Century Gothic"/>
                <a:cs typeface="Century Gothic"/>
                <a:sym typeface="Century Gothic"/>
              </a:rPr>
              <a:t>IMAGES</a:t>
            </a:r>
            <a:endParaRPr/>
          </a:p>
        </p:txBody>
      </p:sp>
      <p:sp>
        <p:nvSpPr>
          <p:cNvPr id="430" name="Google Shape;430;p22"/>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31" name="Google Shape;431;p22"/>
          <p:cNvSpPr/>
          <p:nvPr/>
        </p:nvSpPr>
        <p:spPr>
          <a:xfrm>
            <a:off x="0" y="0"/>
            <a:ext cx="7809954" cy="68580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2" name="Google Shape;432;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 histogram&#10;&#10;Description automatically generated" id="433" name="Google Shape;433;p22"/>
          <p:cNvPicPr preferRelativeResize="0"/>
          <p:nvPr/>
        </p:nvPicPr>
        <p:blipFill rotWithShape="1">
          <a:blip r:embed="rId8">
            <a:alphaModFix/>
          </a:blip>
          <a:srcRect b="0" l="0" r="0" t="0"/>
          <a:stretch/>
        </p:blipFill>
        <p:spPr>
          <a:xfrm>
            <a:off x="137735" y="333742"/>
            <a:ext cx="7325945" cy="4395565"/>
          </a:xfrm>
          <a:prstGeom prst="rect">
            <a:avLst/>
          </a:prstGeom>
          <a:noFill/>
          <a:ln>
            <a:noFill/>
          </a:ln>
        </p:spPr>
      </p:pic>
      <p:pic>
        <p:nvPicPr>
          <p:cNvPr id="434" name="Google Shape;434;p22"/>
          <p:cNvPicPr preferRelativeResize="0"/>
          <p:nvPr/>
        </p:nvPicPr>
        <p:blipFill>
          <a:blip r:embed="rId9">
            <a:alphaModFix/>
          </a:blip>
          <a:stretch>
            <a:fillRect/>
          </a:stretch>
        </p:blipFill>
        <p:spPr>
          <a:xfrm>
            <a:off x="543261" y="4658400"/>
            <a:ext cx="2950475" cy="2000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pic>
        <p:nvPicPr>
          <p:cNvPr id="180" name="Google Shape;180;p18"/>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pic>
        <p:nvPicPr>
          <p:cNvPr id="181" name="Google Shape;181;p18"/>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182" name="Google Shape;182;p18"/>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183" name="Google Shape;183;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ph type="title"/>
          </p:nvPr>
        </p:nvSpPr>
        <p:spPr>
          <a:xfrm>
            <a:off x="404350" y="456325"/>
            <a:ext cx="2380500" cy="18468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6000"/>
              <a:t>THE</a:t>
            </a:r>
            <a:endParaRPr sz="6000"/>
          </a:p>
          <a:p>
            <a:pPr indent="0" lvl="0" marL="0" rtl="0" algn="l">
              <a:spcBef>
                <a:spcPts val="0"/>
              </a:spcBef>
              <a:spcAft>
                <a:spcPts val="0"/>
              </a:spcAft>
              <a:buClr>
                <a:schemeClr val="lt2"/>
              </a:buClr>
              <a:buSzPct val="100000"/>
              <a:buFont typeface="Century Gothic"/>
              <a:buNone/>
            </a:pPr>
            <a:r>
              <a:rPr lang="en-US" sz="6000"/>
              <a:t>TEAM</a:t>
            </a:r>
            <a:endParaRPr sz="6000"/>
          </a:p>
        </p:txBody>
      </p:sp>
      <p:pic>
        <p:nvPicPr>
          <p:cNvPr id="185" name="Google Shape;185;p18"/>
          <p:cNvPicPr preferRelativeResize="0"/>
          <p:nvPr/>
        </p:nvPicPr>
        <p:blipFill>
          <a:blip r:embed="rId7">
            <a:alphaModFix/>
          </a:blip>
          <a:stretch>
            <a:fillRect/>
          </a:stretch>
        </p:blipFill>
        <p:spPr>
          <a:xfrm>
            <a:off x="562075" y="2515950"/>
            <a:ext cx="2800350" cy="1714500"/>
          </a:xfrm>
          <a:prstGeom prst="rect">
            <a:avLst/>
          </a:prstGeom>
          <a:noFill/>
          <a:ln>
            <a:noFill/>
          </a:ln>
        </p:spPr>
      </p:pic>
      <p:pic>
        <p:nvPicPr>
          <p:cNvPr id="186" name="Google Shape;186;p18"/>
          <p:cNvPicPr preferRelativeResize="0"/>
          <p:nvPr/>
        </p:nvPicPr>
        <p:blipFill>
          <a:blip r:embed="rId8">
            <a:alphaModFix/>
          </a:blip>
          <a:stretch>
            <a:fillRect/>
          </a:stretch>
        </p:blipFill>
        <p:spPr>
          <a:xfrm>
            <a:off x="7235600" y="1899438"/>
            <a:ext cx="2238375" cy="1838325"/>
          </a:xfrm>
          <a:prstGeom prst="rect">
            <a:avLst/>
          </a:prstGeom>
          <a:noFill/>
          <a:ln>
            <a:noFill/>
          </a:ln>
        </p:spPr>
      </p:pic>
      <p:pic>
        <p:nvPicPr>
          <p:cNvPr id="187" name="Google Shape;187;p18"/>
          <p:cNvPicPr preferRelativeResize="0"/>
          <p:nvPr/>
        </p:nvPicPr>
        <p:blipFill>
          <a:blip r:embed="rId9">
            <a:alphaModFix/>
          </a:blip>
          <a:stretch>
            <a:fillRect/>
          </a:stretch>
        </p:blipFill>
        <p:spPr>
          <a:xfrm>
            <a:off x="4415750" y="772550"/>
            <a:ext cx="1666875" cy="1790700"/>
          </a:xfrm>
          <a:prstGeom prst="rect">
            <a:avLst/>
          </a:prstGeom>
          <a:noFill/>
          <a:ln>
            <a:noFill/>
          </a:ln>
        </p:spPr>
      </p:pic>
      <p:pic>
        <p:nvPicPr>
          <p:cNvPr id="188" name="Google Shape;188;p18"/>
          <p:cNvPicPr preferRelativeResize="0"/>
          <p:nvPr/>
        </p:nvPicPr>
        <p:blipFill>
          <a:blip r:embed="rId10">
            <a:alphaModFix/>
          </a:blip>
          <a:stretch>
            <a:fillRect/>
          </a:stretch>
        </p:blipFill>
        <p:spPr>
          <a:xfrm>
            <a:off x="8183575" y="4495825"/>
            <a:ext cx="1838325" cy="1819275"/>
          </a:xfrm>
          <a:prstGeom prst="rect">
            <a:avLst/>
          </a:prstGeom>
          <a:noFill/>
          <a:ln>
            <a:noFill/>
          </a:ln>
        </p:spPr>
      </p:pic>
      <p:pic>
        <p:nvPicPr>
          <p:cNvPr id="189" name="Google Shape;189;p18"/>
          <p:cNvPicPr preferRelativeResize="0"/>
          <p:nvPr/>
        </p:nvPicPr>
        <p:blipFill>
          <a:blip r:embed="rId11">
            <a:alphaModFix/>
          </a:blip>
          <a:stretch>
            <a:fillRect/>
          </a:stretch>
        </p:blipFill>
        <p:spPr>
          <a:xfrm>
            <a:off x="3864050" y="4505332"/>
            <a:ext cx="1752600" cy="1800225"/>
          </a:xfrm>
          <a:prstGeom prst="rect">
            <a:avLst/>
          </a:prstGeom>
          <a:noFill/>
          <a:ln>
            <a:noFill/>
          </a:ln>
        </p:spPr>
      </p:pic>
      <p:sp>
        <p:nvSpPr>
          <p:cNvPr id="190" name="Google Shape;190;p18"/>
          <p:cNvSpPr txBox="1"/>
          <p:nvPr/>
        </p:nvSpPr>
        <p:spPr>
          <a:xfrm>
            <a:off x="1251950" y="4305825"/>
            <a:ext cx="1298700" cy="538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entury Gothic"/>
                <a:ea typeface="Century Gothic"/>
                <a:cs typeface="Century Gothic"/>
                <a:sym typeface="Century Gothic"/>
              </a:rPr>
              <a:t>SYDNEY</a:t>
            </a:r>
            <a:endParaRPr b="1" sz="2300">
              <a:solidFill>
                <a:schemeClr val="dk2"/>
              </a:solidFill>
              <a:latin typeface="Century Gothic"/>
              <a:ea typeface="Century Gothic"/>
              <a:cs typeface="Century Gothic"/>
              <a:sym typeface="Century Gothic"/>
            </a:endParaRPr>
          </a:p>
        </p:txBody>
      </p:sp>
      <p:sp>
        <p:nvSpPr>
          <p:cNvPr id="191" name="Google Shape;191;p18"/>
          <p:cNvSpPr txBox="1"/>
          <p:nvPr/>
        </p:nvSpPr>
        <p:spPr>
          <a:xfrm>
            <a:off x="4329975" y="2652875"/>
            <a:ext cx="1838400" cy="538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entury Gothic"/>
                <a:ea typeface="Century Gothic"/>
                <a:cs typeface="Century Gothic"/>
                <a:sym typeface="Century Gothic"/>
              </a:rPr>
              <a:t>MORGAINE</a:t>
            </a:r>
            <a:endParaRPr b="1" sz="2300">
              <a:solidFill>
                <a:schemeClr val="dk2"/>
              </a:solidFill>
              <a:latin typeface="Century Gothic"/>
              <a:ea typeface="Century Gothic"/>
              <a:cs typeface="Century Gothic"/>
              <a:sym typeface="Century Gothic"/>
            </a:endParaRPr>
          </a:p>
        </p:txBody>
      </p:sp>
      <p:sp>
        <p:nvSpPr>
          <p:cNvPr id="192" name="Google Shape;192;p18"/>
          <p:cNvSpPr txBox="1"/>
          <p:nvPr/>
        </p:nvSpPr>
        <p:spPr>
          <a:xfrm>
            <a:off x="5687525" y="5136050"/>
            <a:ext cx="1522500" cy="538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entury Gothic"/>
                <a:ea typeface="Century Gothic"/>
                <a:cs typeface="Century Gothic"/>
                <a:sym typeface="Century Gothic"/>
              </a:rPr>
              <a:t>TRUMANE</a:t>
            </a:r>
            <a:endParaRPr b="1" sz="2300">
              <a:solidFill>
                <a:schemeClr val="dk2"/>
              </a:solidFill>
              <a:latin typeface="Century Gothic"/>
              <a:ea typeface="Century Gothic"/>
              <a:cs typeface="Century Gothic"/>
              <a:sym typeface="Century Gothic"/>
            </a:endParaRPr>
          </a:p>
        </p:txBody>
      </p:sp>
      <p:sp>
        <p:nvSpPr>
          <p:cNvPr id="193" name="Google Shape;193;p18"/>
          <p:cNvSpPr txBox="1"/>
          <p:nvPr/>
        </p:nvSpPr>
        <p:spPr>
          <a:xfrm>
            <a:off x="9599600" y="2515950"/>
            <a:ext cx="1188300" cy="538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entury Gothic"/>
                <a:ea typeface="Century Gothic"/>
                <a:cs typeface="Century Gothic"/>
                <a:sym typeface="Century Gothic"/>
              </a:rPr>
              <a:t>KELSEY</a:t>
            </a:r>
            <a:endParaRPr b="1" sz="2300">
              <a:solidFill>
                <a:schemeClr val="dk2"/>
              </a:solidFill>
              <a:latin typeface="Century Gothic"/>
              <a:ea typeface="Century Gothic"/>
              <a:cs typeface="Century Gothic"/>
              <a:sym typeface="Century Gothic"/>
            </a:endParaRPr>
          </a:p>
        </p:txBody>
      </p:sp>
      <p:sp>
        <p:nvSpPr>
          <p:cNvPr id="194" name="Google Shape;194;p18"/>
          <p:cNvSpPr txBox="1"/>
          <p:nvPr/>
        </p:nvSpPr>
        <p:spPr>
          <a:xfrm>
            <a:off x="10086950" y="5136063"/>
            <a:ext cx="1838400" cy="538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entury Gothic"/>
                <a:ea typeface="Century Gothic"/>
                <a:cs typeface="Century Gothic"/>
                <a:sym typeface="Century Gothic"/>
              </a:rPr>
              <a:t>ANA LINDA</a:t>
            </a:r>
            <a:endParaRPr b="1" sz="2300">
              <a:solidFill>
                <a:schemeClr val="dk2"/>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pic>
        <p:nvPicPr>
          <p:cNvPr id="439" name="Google Shape;439;p23"/>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440" name="Google Shape;440;p23"/>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441" name="Google Shape;441;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23"/>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443" name="Google Shape;443;p23"/>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444" name="Google Shape;444;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6" name="Google Shape;446;p23"/>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BEBEB"/>
              </a:buClr>
              <a:buSzPts val="5400"/>
              <a:buFont typeface="Century Gothic"/>
              <a:buNone/>
            </a:pPr>
            <a:r>
              <a:rPr b="0" i="0" lang="en-US" sz="5400">
                <a:solidFill>
                  <a:srgbClr val="EBEBEB"/>
                </a:solidFill>
                <a:latin typeface="Century Gothic"/>
                <a:ea typeface="Century Gothic"/>
                <a:cs typeface="Century Gothic"/>
                <a:sym typeface="Century Gothic"/>
              </a:rPr>
              <a:t>IMAGES</a:t>
            </a:r>
            <a:endParaRPr/>
          </a:p>
        </p:txBody>
      </p:sp>
      <p:sp>
        <p:nvSpPr>
          <p:cNvPr id="447" name="Google Shape;447;p23"/>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8" name="Google Shape;448;p23"/>
          <p:cNvSpPr/>
          <p:nvPr/>
        </p:nvSpPr>
        <p:spPr>
          <a:xfrm>
            <a:off x="0" y="0"/>
            <a:ext cx="7809954" cy="68580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9" name="Google Shape;449;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 scatter chart&#10;&#10;Description automatically generated" id="450" name="Google Shape;450;p23"/>
          <p:cNvPicPr preferRelativeResize="0"/>
          <p:nvPr/>
        </p:nvPicPr>
        <p:blipFill rotWithShape="1">
          <a:blip r:embed="rId8">
            <a:alphaModFix/>
          </a:blip>
          <a:srcRect b="0" l="0" r="0" t="0"/>
          <a:stretch/>
        </p:blipFill>
        <p:spPr>
          <a:xfrm>
            <a:off x="643853" y="817418"/>
            <a:ext cx="6919897" cy="47747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pic>
        <p:nvPicPr>
          <p:cNvPr id="455" name="Google Shape;455;p25"/>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456" name="Google Shape;456;p25"/>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457" name="Google Shape;457;p25"/>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25"/>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459" name="Google Shape;459;p25"/>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460" name="Google Shape;460;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2" name="Google Shape;462;p25"/>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BEBEB"/>
              </a:buClr>
              <a:buSzPts val="5400"/>
              <a:buFont typeface="Century Gothic"/>
              <a:buNone/>
            </a:pPr>
            <a:r>
              <a:rPr b="0" i="0" lang="en-US" sz="5400">
                <a:solidFill>
                  <a:srgbClr val="EBEBEB"/>
                </a:solidFill>
                <a:latin typeface="Century Gothic"/>
                <a:ea typeface="Century Gothic"/>
                <a:cs typeface="Century Gothic"/>
                <a:sym typeface="Century Gothic"/>
              </a:rPr>
              <a:t>IMAGES</a:t>
            </a:r>
            <a:endParaRPr/>
          </a:p>
        </p:txBody>
      </p:sp>
      <p:sp>
        <p:nvSpPr>
          <p:cNvPr id="463" name="Google Shape;463;p25"/>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64" name="Google Shape;464;p25"/>
          <p:cNvSpPr/>
          <p:nvPr/>
        </p:nvSpPr>
        <p:spPr>
          <a:xfrm>
            <a:off x="0" y="0"/>
            <a:ext cx="7809954" cy="68580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5" name="Google Shape;465;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 scatter chart&#10;&#10;Description automatically generated" id="466" name="Google Shape;466;p25"/>
          <p:cNvPicPr preferRelativeResize="0"/>
          <p:nvPr/>
        </p:nvPicPr>
        <p:blipFill rotWithShape="1">
          <a:blip r:embed="rId8">
            <a:alphaModFix/>
          </a:blip>
          <a:srcRect b="0" l="0" r="0" t="0"/>
          <a:stretch/>
        </p:blipFill>
        <p:spPr>
          <a:xfrm>
            <a:off x="386016" y="1141406"/>
            <a:ext cx="7077665" cy="4455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8"/>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US"/>
              <a:t>Limitations</a:t>
            </a:r>
            <a:endParaRPr/>
          </a:p>
        </p:txBody>
      </p:sp>
      <p:sp>
        <p:nvSpPr>
          <p:cNvPr id="472" name="Google Shape;472;p28"/>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p>
            <a:pPr indent="-330200" lvl="0" marL="457200" rtl="0" algn="l">
              <a:spcBef>
                <a:spcPts val="0"/>
              </a:spcBef>
              <a:spcAft>
                <a:spcPts val="0"/>
              </a:spcAft>
              <a:buSzPts val="1600"/>
              <a:buChar char="►"/>
            </a:pPr>
            <a:r>
              <a:rPr lang="en-US"/>
              <a:t>Datasets came from 2017</a:t>
            </a:r>
            <a:endParaRPr/>
          </a:p>
          <a:p>
            <a:pPr indent="-330200" lvl="0" marL="457200" rtl="0" algn="l">
              <a:spcBef>
                <a:spcPts val="0"/>
              </a:spcBef>
              <a:spcAft>
                <a:spcPts val="0"/>
              </a:spcAft>
              <a:buSzPts val="1600"/>
              <a:buChar char="►"/>
            </a:pPr>
            <a:r>
              <a:rPr lang="en-US"/>
              <a:t>The Starbucks dataset had no indication of success per location</a:t>
            </a:r>
            <a:endParaRPr/>
          </a:p>
          <a:p>
            <a:pPr indent="-330200" lvl="0" marL="457200" rtl="0" algn="l">
              <a:spcBef>
                <a:spcPts val="0"/>
              </a:spcBef>
              <a:spcAft>
                <a:spcPts val="0"/>
              </a:spcAft>
              <a:buSzPts val="1600"/>
              <a:buChar char="►"/>
            </a:pPr>
            <a:r>
              <a:rPr lang="en-US"/>
              <a:t>Median </a:t>
            </a:r>
            <a:r>
              <a:rPr lang="en-US"/>
              <a:t>household</a:t>
            </a:r>
            <a:r>
              <a:rPr lang="en-US"/>
              <a:t> income dataset capped income at $300,000</a:t>
            </a:r>
            <a:endParaRPr/>
          </a:p>
          <a:p>
            <a:pPr indent="-330200" lvl="0" marL="457200" rtl="0" algn="l">
              <a:spcBef>
                <a:spcPts val="0"/>
              </a:spcBef>
              <a:spcAft>
                <a:spcPts val="0"/>
              </a:spcAft>
              <a:buSzPts val="1600"/>
              <a:buChar char="►"/>
            </a:pPr>
            <a:r>
              <a:rPr lang="en-US"/>
              <a:t>Median household income did not reflect the size of the household</a:t>
            </a:r>
            <a:endParaRPr/>
          </a:p>
          <a:p>
            <a:pPr indent="-330200" lvl="0" marL="457200" rtl="0" algn="l">
              <a:spcBef>
                <a:spcPts val="0"/>
              </a:spcBef>
              <a:spcAft>
                <a:spcPts val="0"/>
              </a:spcAft>
              <a:buSzPts val="1600"/>
              <a:buChar char="►"/>
            </a:pPr>
            <a:r>
              <a:rPr lang="en-US"/>
              <a:t>Analysis did not account for variance in other factors, such as population density.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d242ee2928_1_1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References </a:t>
            </a:r>
            <a:endParaRPr/>
          </a:p>
        </p:txBody>
      </p:sp>
      <p:sp>
        <p:nvSpPr>
          <p:cNvPr id="478" name="Google Shape;478;gd242ee2928_1_15"/>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323850" lvl="0" marL="457200" rtl="0" algn="l">
              <a:lnSpc>
                <a:spcPct val="115000"/>
              </a:lnSpc>
              <a:spcBef>
                <a:spcPts val="0"/>
              </a:spcBef>
              <a:spcAft>
                <a:spcPts val="0"/>
              </a:spcAft>
              <a:buClr>
                <a:srgbClr val="FFFFFF"/>
              </a:buClr>
              <a:buSzPts val="1500"/>
              <a:buFont typeface="Arial"/>
              <a:buChar char="●"/>
            </a:pPr>
            <a:r>
              <a:rPr lang="en-US" sz="1500">
                <a:solidFill>
                  <a:srgbClr val="FFFFFF"/>
                </a:solidFill>
                <a:latin typeface="Arial"/>
                <a:ea typeface="Arial"/>
                <a:cs typeface="Arial"/>
                <a:sym typeface="Arial"/>
              </a:rPr>
              <a:t>Starbucks Locations Worldwide: </a:t>
            </a:r>
            <a:r>
              <a:rPr lang="en-US" sz="1500" u="sng">
                <a:solidFill>
                  <a:srgbClr val="FFFFFF"/>
                </a:solidFill>
                <a:latin typeface="Arial"/>
                <a:ea typeface="Arial"/>
                <a:cs typeface="Arial"/>
                <a:sym typeface="Arial"/>
                <a:hlinkClick r:id="rId3">
                  <a:extLst>
                    <a:ext uri="{A12FA001-AC4F-418D-AE19-62706E023703}">
                      <ahyp:hlinkClr val="tx"/>
                    </a:ext>
                  </a:extLst>
                </a:hlinkClick>
              </a:rPr>
              <a:t>https://www.kaggle.com/starbucks/store-locations</a:t>
            </a:r>
            <a:endParaRPr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Font typeface="Arial"/>
              <a:buChar char="●"/>
            </a:pPr>
            <a:r>
              <a:rPr lang="en-US" sz="1500">
                <a:solidFill>
                  <a:srgbClr val="FFFFFF"/>
                </a:solidFill>
                <a:latin typeface="Arial"/>
                <a:ea typeface="Arial"/>
                <a:cs typeface="Arial"/>
                <a:sym typeface="Arial"/>
              </a:rPr>
              <a:t>US Household Income Statistics: </a:t>
            </a:r>
            <a:r>
              <a:rPr lang="en-US" sz="1500" u="sng">
                <a:solidFill>
                  <a:srgbClr val="FFFFFF"/>
                </a:solidFill>
                <a:latin typeface="Arial"/>
                <a:ea typeface="Arial"/>
                <a:cs typeface="Arial"/>
                <a:sym typeface="Arial"/>
                <a:hlinkClick r:id="rId4">
                  <a:extLst>
                    <a:ext uri="{A12FA001-AC4F-418D-AE19-62706E023703}">
                      <ahyp:hlinkClr val="tx"/>
                    </a:ext>
                  </a:extLst>
                </a:hlinkClick>
              </a:rPr>
              <a:t>https://www.kaggle.com/goldenoakresearch/us-household-income-stats-geo-locations</a:t>
            </a:r>
            <a:endParaRPr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Font typeface="Arial"/>
              <a:buChar char="●"/>
            </a:pPr>
            <a:r>
              <a:rPr lang="en-US" sz="1500">
                <a:solidFill>
                  <a:srgbClr val="FFFFFF"/>
                </a:solidFill>
                <a:latin typeface="Arial"/>
                <a:ea typeface="Arial"/>
                <a:cs typeface="Arial"/>
                <a:sym typeface="Arial"/>
              </a:rPr>
              <a:t>Census data: </a:t>
            </a:r>
            <a:r>
              <a:rPr lang="en-US" sz="1500" u="sng">
                <a:solidFill>
                  <a:srgbClr val="FFFFFF"/>
                </a:solidFill>
                <a:latin typeface="Arial"/>
                <a:ea typeface="Arial"/>
                <a:cs typeface="Arial"/>
                <a:sym typeface="Arial"/>
                <a:hlinkClick r:id="rId5">
                  <a:extLst>
                    <a:ext uri="{A12FA001-AC4F-418D-AE19-62706E023703}">
                      <ahyp:hlinkClr val="tx"/>
                    </a:ext>
                  </a:extLst>
                </a:hlinkClick>
              </a:rPr>
              <a:t>https://www.census.gov/library/publications/2020/demo/p60-270.html#:~:text=Median%20household%20income%20was%20%2468%2C703,and%20Table%20A%2D1</a:t>
            </a:r>
            <a:r>
              <a:rPr lang="en-US"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
          <p:cNvSpPr txBox="1"/>
          <p:nvPr>
            <p:ph type="title"/>
          </p:nvPr>
        </p:nvSpPr>
        <p:spPr>
          <a:xfrm>
            <a:off x="646112" y="452719"/>
            <a:ext cx="4025280" cy="541194"/>
          </a:xfrm>
          <a:prstGeom prst="rect">
            <a:avLst/>
          </a:prstGeom>
          <a:solidFill>
            <a:srgbClr val="C00000"/>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Century Gothic"/>
              <a:buNone/>
            </a:pPr>
            <a:r>
              <a:rPr b="1" lang="en-US" sz="2800">
                <a:solidFill>
                  <a:schemeClr val="lt1"/>
                </a:solidFill>
              </a:rPr>
              <a:t>Cleaning the Datasets</a:t>
            </a:r>
            <a:endParaRPr/>
          </a:p>
        </p:txBody>
      </p:sp>
      <p:pic>
        <p:nvPicPr>
          <p:cNvPr descr="Table&#10;&#10;Description automatically generated" id="200" name="Google Shape;200;p2"/>
          <p:cNvPicPr preferRelativeResize="0"/>
          <p:nvPr>
            <p:ph idx="1" type="body"/>
          </p:nvPr>
        </p:nvPicPr>
        <p:blipFill rotWithShape="1">
          <a:blip r:embed="rId3">
            <a:alphaModFix/>
          </a:blip>
          <a:srcRect b="0" l="0" r="0" t="0"/>
          <a:stretch/>
        </p:blipFill>
        <p:spPr>
          <a:xfrm>
            <a:off x="1707909" y="3511135"/>
            <a:ext cx="6423923" cy="2985391"/>
          </a:xfrm>
          <a:prstGeom prst="rect">
            <a:avLst/>
          </a:prstGeom>
          <a:noFill/>
          <a:ln>
            <a:noFill/>
          </a:ln>
        </p:spPr>
      </p:pic>
      <p:sp>
        <p:nvSpPr>
          <p:cNvPr id="201" name="Google Shape;201;p2"/>
          <p:cNvSpPr txBox="1"/>
          <p:nvPr/>
        </p:nvSpPr>
        <p:spPr>
          <a:xfrm>
            <a:off x="1259026" y="2163893"/>
            <a:ext cx="4601749"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Filtered out the international data</a:t>
            </a:r>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Focused on cleaning data for State, Postal Code, City, Ownership Type, Store Number</a:t>
            </a:r>
            <a:endParaRPr/>
          </a:p>
        </p:txBody>
      </p:sp>
      <p:sp>
        <p:nvSpPr>
          <p:cNvPr id="202" name="Google Shape;202;p2"/>
          <p:cNvSpPr txBox="1"/>
          <p:nvPr/>
        </p:nvSpPr>
        <p:spPr>
          <a:xfrm>
            <a:off x="1259026" y="1268119"/>
            <a:ext cx="984298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sng">
                <a:solidFill>
                  <a:schemeClr val="lt1"/>
                </a:solidFill>
                <a:latin typeface="Century Gothic"/>
                <a:ea typeface="Century Gothic"/>
                <a:cs typeface="Century Gothic"/>
                <a:sym typeface="Century Gothic"/>
              </a:rPr>
              <a:t>Starbucks Locations DS </a:t>
            </a:r>
            <a:endParaRPr/>
          </a:p>
          <a:p>
            <a:pPr indent="0" lvl="0" marL="0" marR="0" rtl="0" algn="l">
              <a:spcBef>
                <a:spcPts val="0"/>
              </a:spcBef>
              <a:spcAft>
                <a:spcPts val="0"/>
              </a:spcAft>
              <a:buNone/>
            </a:pPr>
            <a:r>
              <a:rPr i="1" lang="en-US" sz="1600">
                <a:solidFill>
                  <a:schemeClr val="lt1"/>
                </a:solidFill>
                <a:latin typeface="Century Gothic"/>
                <a:ea typeface="Century Gothic"/>
                <a:cs typeface="Century Gothic"/>
                <a:sym typeface="Century Gothic"/>
              </a:rPr>
              <a:t>(Includes record of every Starbucks or Subsidiary Store location in operation as of February 2017)</a:t>
            </a:r>
            <a:endParaRPr/>
          </a:p>
        </p:txBody>
      </p:sp>
      <p:sp>
        <p:nvSpPr>
          <p:cNvPr id="203" name="Google Shape;203;p2"/>
          <p:cNvSpPr/>
          <p:nvPr/>
        </p:nvSpPr>
        <p:spPr>
          <a:xfrm rot="2803896">
            <a:off x="6207293" y="2424743"/>
            <a:ext cx="2962871" cy="3409932"/>
          </a:xfrm>
          <a:custGeom>
            <a:rect b="b" l="l" r="r" t="t"/>
            <a:pathLst>
              <a:path extrusionOk="0" h="120000" w="120000">
                <a:moveTo>
                  <a:pt x="7504" y="60668"/>
                </a:moveTo>
                <a:cubicBezTo>
                  <a:pt x="7173" y="33677"/>
                  <a:pt x="26637" y="10665"/>
                  <a:pt x="52890" y="7009"/>
                </a:cubicBezTo>
                <a:cubicBezTo>
                  <a:pt x="79143" y="3354"/>
                  <a:pt x="103955" y="20201"/>
                  <a:pt x="110746" y="46292"/>
                </a:cubicBezTo>
                <a:lnTo>
                  <a:pt x="118155" y="45561"/>
                </a:lnTo>
                <a:lnTo>
                  <a:pt x="104800" y="55581"/>
                </a:lnTo>
                <a:lnTo>
                  <a:pt x="88346" y="48502"/>
                </a:lnTo>
                <a:lnTo>
                  <a:pt x="95746" y="47772"/>
                </a:lnTo>
                <a:lnTo>
                  <a:pt x="95746" y="47772"/>
                </a:lnTo>
                <a:cubicBezTo>
                  <a:pt x="90129" y="28668"/>
                  <a:pt x="72390" y="16881"/>
                  <a:pt x="54046" y="20063"/>
                </a:cubicBezTo>
                <a:cubicBezTo>
                  <a:pt x="35702" y="23245"/>
                  <a:pt x="22283" y="40437"/>
                  <a:pt x="22503" y="60477"/>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4" name="Google Shape;204;p2"/>
          <p:cNvSpPr/>
          <p:nvPr/>
        </p:nvSpPr>
        <p:spPr>
          <a:xfrm>
            <a:off x="5764697" y="3429000"/>
            <a:ext cx="1003852" cy="1401417"/>
          </a:xfrm>
          <a:prstGeom prst="ellipse">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5" name="Google Shape;205;p2"/>
          <p:cNvSpPr/>
          <p:nvPr/>
        </p:nvSpPr>
        <p:spPr>
          <a:xfrm>
            <a:off x="7245627" y="5148470"/>
            <a:ext cx="886206" cy="1348056"/>
          </a:xfrm>
          <a:prstGeom prst="ellipse">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
          <p:cNvSpPr txBox="1"/>
          <p:nvPr>
            <p:ph type="title"/>
          </p:nvPr>
        </p:nvSpPr>
        <p:spPr>
          <a:xfrm>
            <a:off x="646112" y="452719"/>
            <a:ext cx="3200331" cy="541194"/>
          </a:xfrm>
          <a:prstGeom prst="rect">
            <a:avLst/>
          </a:prstGeom>
          <a:solidFill>
            <a:srgbClr val="C00000"/>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Century Gothic"/>
              <a:buNone/>
            </a:pPr>
            <a:r>
              <a:rPr b="1" lang="en-US" sz="2800">
                <a:solidFill>
                  <a:schemeClr val="lt1"/>
                </a:solidFill>
              </a:rPr>
              <a:t>Filter the Dataset</a:t>
            </a:r>
            <a:endParaRPr/>
          </a:p>
        </p:txBody>
      </p:sp>
      <p:sp>
        <p:nvSpPr>
          <p:cNvPr id="211" name="Google Shape;211;p3"/>
          <p:cNvSpPr txBox="1"/>
          <p:nvPr/>
        </p:nvSpPr>
        <p:spPr>
          <a:xfrm>
            <a:off x="1259025" y="1874782"/>
            <a:ext cx="983846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Century Gothic"/>
                <a:ea typeface="Century Gothic"/>
                <a:cs typeface="Century Gothic"/>
                <a:sym typeface="Century Gothic"/>
              </a:rPr>
              <a:t>Filtered data to only display State of NC in lieu of various Countries/States</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p:txBody>
      </p:sp>
      <p:sp>
        <p:nvSpPr>
          <p:cNvPr id="212" name="Google Shape;212;p3"/>
          <p:cNvSpPr txBox="1"/>
          <p:nvPr/>
        </p:nvSpPr>
        <p:spPr>
          <a:xfrm>
            <a:off x="1259026" y="1268119"/>
            <a:ext cx="36608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sng">
                <a:solidFill>
                  <a:schemeClr val="lt1"/>
                </a:solidFill>
                <a:latin typeface="Century Gothic"/>
                <a:ea typeface="Century Gothic"/>
                <a:cs typeface="Century Gothic"/>
                <a:sym typeface="Century Gothic"/>
              </a:rPr>
              <a:t>Starbucks Locations DS</a:t>
            </a:r>
            <a:endParaRPr/>
          </a:p>
        </p:txBody>
      </p:sp>
      <p:sp>
        <p:nvSpPr>
          <p:cNvPr id="213" name="Google Shape;213;p3"/>
          <p:cNvSpPr/>
          <p:nvPr/>
        </p:nvSpPr>
        <p:spPr>
          <a:xfrm rot="4975673">
            <a:off x="8954902" y="3738020"/>
            <a:ext cx="2962871" cy="2319483"/>
          </a:xfrm>
          <a:custGeom>
            <a:rect b="b" l="l" r="r" t="t"/>
            <a:pathLst>
              <a:path extrusionOk="0" h="120000" w="120000">
                <a:moveTo>
                  <a:pt x="5871" y="60000"/>
                </a:moveTo>
                <a:lnTo>
                  <a:pt x="5871" y="60000"/>
                </a:lnTo>
                <a:cubicBezTo>
                  <a:pt x="5871" y="34779"/>
                  <a:pt x="24362" y="13122"/>
                  <a:pt x="49909" y="8420"/>
                </a:cubicBezTo>
                <a:cubicBezTo>
                  <a:pt x="75456" y="3719"/>
                  <a:pt x="100841" y="17301"/>
                  <a:pt x="110366" y="40769"/>
                </a:cubicBezTo>
                <a:lnTo>
                  <a:pt x="115371" y="40769"/>
                </a:lnTo>
                <a:lnTo>
                  <a:pt x="108257" y="60000"/>
                </a:lnTo>
                <a:lnTo>
                  <a:pt x="91886" y="40769"/>
                </a:lnTo>
                <a:lnTo>
                  <a:pt x="96388" y="40769"/>
                </a:lnTo>
                <a:cubicBezTo>
                  <a:pt x="86609" y="26287"/>
                  <a:pt x="67105" y="19364"/>
                  <a:pt x="48725" y="23851"/>
                </a:cubicBezTo>
                <a:cubicBezTo>
                  <a:pt x="30345" y="28338"/>
                  <a:pt x="17614" y="43131"/>
                  <a:pt x="17614" y="60000"/>
                </a:cubicBezTo>
                <a:close/>
              </a:path>
            </a:pathLst>
          </a:custGeom>
          <a:solidFill>
            <a:schemeClr val="accent1"/>
          </a:solidFill>
          <a:ln cap="flat" cmpd="sng" w="9525">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Table&#10;&#10;Description automatically generated" id="214" name="Google Shape;214;p3"/>
          <p:cNvPicPr preferRelativeResize="0"/>
          <p:nvPr>
            <p:ph idx="1" type="body"/>
          </p:nvPr>
        </p:nvPicPr>
        <p:blipFill rotWithShape="1">
          <a:blip r:embed="rId3">
            <a:alphaModFix/>
          </a:blip>
          <a:srcRect b="0" l="0" r="0" t="0"/>
          <a:stretch/>
        </p:blipFill>
        <p:spPr>
          <a:xfrm>
            <a:off x="1687076" y="2386243"/>
            <a:ext cx="8321213" cy="42696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8" name="Shape 218"/>
        <p:cNvGrpSpPr/>
        <p:nvPr/>
      </p:nvGrpSpPr>
      <p:grpSpPr>
        <a:xfrm>
          <a:off x="0" y="0"/>
          <a:ext cx="0" cy="0"/>
          <a:chOff x="0" y="0"/>
          <a:chExt cx="0" cy="0"/>
        </a:xfrm>
      </p:grpSpPr>
      <p:pic>
        <p:nvPicPr>
          <p:cNvPr id="219" name="Google Shape;219;p10"/>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20" name="Google Shape;220;p10"/>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21" name="Google Shape;221;p1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10"/>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23" name="Google Shape;223;p10"/>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24" name="Google Shape;224;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0" y="0"/>
            <a:ext cx="12192000" cy="6858000"/>
          </a:xfrm>
          <a:prstGeom prst="rect">
            <a:avLst/>
          </a:prstGeom>
          <a:gradFill>
            <a:gsLst>
              <a:gs pos="0">
                <a:srgbClr val="9C1210"/>
              </a:gs>
              <a:gs pos="23000">
                <a:srgbClr val="9C1210"/>
              </a:gs>
              <a:gs pos="69000">
                <a:srgbClr val="840F0E"/>
              </a:gs>
              <a:gs pos="97000">
                <a:srgbClr val="7B0E0D"/>
              </a:gs>
              <a:gs pos="100000">
                <a:srgbClr val="7B0E0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26" name="Google Shape;226;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8" name="Google Shape;228;p10"/>
          <p:cNvSpPr/>
          <p:nvPr/>
        </p:nvSpPr>
        <p:spPr>
          <a:xfrm>
            <a:off x="1" y="176206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229" name="Google Shape;229;p10"/>
          <p:cNvSpPr txBox="1"/>
          <p:nvPr>
            <p:ph idx="1" type="body"/>
          </p:nvPr>
        </p:nvSpPr>
        <p:spPr>
          <a:xfrm>
            <a:off x="1057700" y="2363525"/>
            <a:ext cx="10073400" cy="4417800"/>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0"/>
              </a:spcBef>
              <a:spcAft>
                <a:spcPts val="0"/>
              </a:spcAft>
              <a:buSzPts val="880"/>
              <a:buNone/>
            </a:pPr>
            <a:r>
              <a:t/>
            </a:r>
            <a:endParaRPr sz="1100"/>
          </a:p>
          <a:p>
            <a:pPr indent="0" lvl="1" marL="457200" rtl="0" algn="l">
              <a:lnSpc>
                <a:spcPct val="90000"/>
              </a:lnSpc>
              <a:spcBef>
                <a:spcPts val="400"/>
              </a:spcBef>
              <a:spcAft>
                <a:spcPts val="0"/>
              </a:spcAft>
              <a:buSzPts val="880"/>
              <a:buNone/>
            </a:pPr>
            <a:r>
              <a:rPr b="1" lang="en-US" sz="1200"/>
              <a:t>Bar Chart: </a:t>
            </a:r>
            <a:endParaRPr sz="1700"/>
          </a:p>
          <a:p>
            <a:pPr indent="-228600" lvl="2" marL="1143000" rtl="0" algn="l">
              <a:lnSpc>
                <a:spcPct val="90000"/>
              </a:lnSpc>
              <a:spcBef>
                <a:spcPts val="400"/>
              </a:spcBef>
              <a:spcAft>
                <a:spcPts val="0"/>
              </a:spcAft>
              <a:buClr>
                <a:schemeClr val="dk2"/>
              </a:buClr>
              <a:buSzPts val="880"/>
              <a:buFont typeface="Noto Sans Symbols"/>
              <a:buChar char="⮚"/>
            </a:pPr>
            <a:r>
              <a:rPr lang="en-US" sz="1200"/>
              <a:t>The bar chart displays the </a:t>
            </a:r>
            <a:r>
              <a:rPr lang="en-US"/>
              <a:t>86</a:t>
            </a:r>
            <a:r>
              <a:rPr lang="en-US" sz="1200"/>
              <a:t> total cities in North Carolina that have 1 or more Starbucks locations.</a:t>
            </a:r>
            <a:endParaRPr sz="1500"/>
          </a:p>
          <a:p>
            <a:pPr indent="-228600" lvl="2" marL="1143000" rtl="0" algn="l">
              <a:lnSpc>
                <a:spcPct val="90000"/>
              </a:lnSpc>
              <a:spcBef>
                <a:spcPts val="400"/>
              </a:spcBef>
              <a:spcAft>
                <a:spcPts val="0"/>
              </a:spcAft>
              <a:buClr>
                <a:schemeClr val="dk2"/>
              </a:buClr>
              <a:buSzPts val="880"/>
              <a:buFont typeface="Noto Sans Symbols"/>
              <a:buChar char="⮚"/>
            </a:pPr>
            <a:r>
              <a:rPr b="1" lang="en-US" sz="1200"/>
              <a:t>Charlotte</a:t>
            </a:r>
            <a:r>
              <a:rPr lang="en-US" sz="1200"/>
              <a:t> (located in Mecklenburg County) took the lead by far with </a:t>
            </a:r>
            <a:r>
              <a:rPr b="1" lang="en-US" sz="1300"/>
              <a:t>61</a:t>
            </a:r>
            <a:r>
              <a:rPr lang="en-US" sz="1200"/>
              <a:t> Starbucks locations</a:t>
            </a:r>
            <a:endParaRPr sz="1500"/>
          </a:p>
          <a:p>
            <a:pPr indent="-228600" lvl="2" marL="1143000" rtl="0" algn="l">
              <a:lnSpc>
                <a:spcPct val="90000"/>
              </a:lnSpc>
              <a:spcBef>
                <a:spcPts val="400"/>
              </a:spcBef>
              <a:spcAft>
                <a:spcPts val="0"/>
              </a:spcAft>
              <a:buClr>
                <a:schemeClr val="dk2"/>
              </a:buClr>
              <a:buSzPts val="880"/>
              <a:buFont typeface="Noto Sans Symbols"/>
              <a:buChar char="⮚"/>
            </a:pPr>
            <a:r>
              <a:rPr lang="en-US" sz="1200"/>
              <a:t>Most of the listed cities had just </a:t>
            </a:r>
            <a:r>
              <a:rPr lang="en-US"/>
              <a:t>1</a:t>
            </a:r>
            <a:r>
              <a:rPr lang="en-US" sz="1200"/>
              <a:t> Starbucks location</a:t>
            </a:r>
            <a:endParaRPr sz="1500"/>
          </a:p>
          <a:p>
            <a:pPr indent="-172719" lvl="2" marL="1143000" rtl="0" algn="l">
              <a:lnSpc>
                <a:spcPct val="90000"/>
              </a:lnSpc>
              <a:spcBef>
                <a:spcPts val="400"/>
              </a:spcBef>
              <a:spcAft>
                <a:spcPts val="0"/>
              </a:spcAft>
              <a:buClr>
                <a:schemeClr val="dk2"/>
              </a:buClr>
              <a:buSzPts val="880"/>
              <a:buFont typeface="Noto Sans Symbols"/>
              <a:buNone/>
            </a:pPr>
            <a:r>
              <a:t/>
            </a:r>
            <a:endParaRPr sz="1200"/>
          </a:p>
          <a:p>
            <a:pPr indent="0" lvl="1" marL="457200" rtl="0" algn="l">
              <a:lnSpc>
                <a:spcPct val="90000"/>
              </a:lnSpc>
              <a:spcBef>
                <a:spcPts val="400"/>
              </a:spcBef>
              <a:spcAft>
                <a:spcPts val="0"/>
              </a:spcAft>
              <a:buSzPts val="880"/>
              <a:buNone/>
            </a:pPr>
            <a:r>
              <a:rPr b="1" lang="en-US" sz="1200"/>
              <a:t>Pie Charts &amp; Screenshot Images:</a:t>
            </a:r>
            <a:endParaRPr sz="1700"/>
          </a:p>
          <a:p>
            <a:pPr indent="-234950" lvl="2" marL="1143000" rtl="0" algn="l">
              <a:lnSpc>
                <a:spcPct val="90000"/>
              </a:lnSpc>
              <a:spcBef>
                <a:spcPts val="400"/>
              </a:spcBef>
              <a:spcAft>
                <a:spcPts val="0"/>
              </a:spcAft>
              <a:buClr>
                <a:schemeClr val="dk2"/>
              </a:buClr>
              <a:buSzPts val="980"/>
              <a:buFont typeface="Noto Sans Symbols"/>
              <a:buChar char="⮚"/>
            </a:pPr>
            <a:r>
              <a:rPr lang="en-US" sz="1200"/>
              <a:t>Top 6 NC Counties with Highest Zip Code Count</a:t>
            </a:r>
            <a:endParaRPr sz="1500"/>
          </a:p>
          <a:p>
            <a:pPr indent="-234950" lvl="2" marL="1143000" rtl="0" algn="l">
              <a:lnSpc>
                <a:spcPct val="90000"/>
              </a:lnSpc>
              <a:spcBef>
                <a:spcPts val="400"/>
              </a:spcBef>
              <a:spcAft>
                <a:spcPts val="0"/>
              </a:spcAft>
              <a:buClr>
                <a:schemeClr val="dk2"/>
              </a:buClr>
              <a:buSzPts val="980"/>
              <a:buFont typeface="Noto Sans Symbols"/>
              <a:buChar char="⮚"/>
            </a:pPr>
            <a:r>
              <a:rPr lang="en-US" sz="1200"/>
              <a:t>Top 6 NC Counties with Highest Count of Company Owned Locations</a:t>
            </a:r>
            <a:endParaRPr sz="1500"/>
          </a:p>
          <a:p>
            <a:pPr indent="-234950" lvl="2" marL="1143000" rtl="0" algn="l">
              <a:lnSpc>
                <a:spcPct val="90000"/>
              </a:lnSpc>
              <a:spcBef>
                <a:spcPts val="400"/>
              </a:spcBef>
              <a:spcAft>
                <a:spcPts val="0"/>
              </a:spcAft>
              <a:buClr>
                <a:schemeClr val="dk2"/>
              </a:buClr>
              <a:buSzPts val="980"/>
              <a:buFont typeface="Noto Sans Symbols"/>
              <a:buChar char="⮚"/>
            </a:pPr>
            <a:r>
              <a:rPr lang="en-US" sz="1200"/>
              <a:t>Top 6 NC Counties with Highest Count of Licensed Locations</a:t>
            </a:r>
            <a:endParaRPr sz="1500"/>
          </a:p>
          <a:p>
            <a:pPr indent="-172719" lvl="2" marL="1143000" rtl="0" algn="l">
              <a:lnSpc>
                <a:spcPct val="90000"/>
              </a:lnSpc>
              <a:spcBef>
                <a:spcPts val="400"/>
              </a:spcBef>
              <a:spcAft>
                <a:spcPts val="0"/>
              </a:spcAft>
              <a:buClr>
                <a:schemeClr val="dk2"/>
              </a:buClr>
              <a:buSzPts val="880"/>
              <a:buFont typeface="Noto Sans Symbols"/>
              <a:buNone/>
            </a:pPr>
            <a:r>
              <a:t/>
            </a:r>
            <a:endParaRPr sz="1200"/>
          </a:p>
          <a:p>
            <a:pPr indent="0" lvl="2" marL="914400" rtl="0" algn="l">
              <a:lnSpc>
                <a:spcPct val="90000"/>
              </a:lnSpc>
              <a:spcBef>
                <a:spcPts val="400"/>
              </a:spcBef>
              <a:spcAft>
                <a:spcPts val="0"/>
              </a:spcAft>
              <a:buClr>
                <a:schemeClr val="dk2"/>
              </a:buClr>
              <a:buSzPts val="880"/>
              <a:buNone/>
            </a:pPr>
            <a:r>
              <a:rPr b="1" i="1" lang="en-US" sz="1200">
                <a:solidFill>
                  <a:schemeClr val="dk2"/>
                </a:solidFill>
              </a:rPr>
              <a:t>* Mecklenburg County took the lead, followed by Wake County, in all 3 of these referenced categories</a:t>
            </a:r>
            <a:endParaRPr sz="1500"/>
          </a:p>
          <a:p>
            <a:pPr indent="0" lvl="2" marL="914400" rtl="0" algn="l">
              <a:lnSpc>
                <a:spcPct val="90000"/>
              </a:lnSpc>
              <a:spcBef>
                <a:spcPts val="400"/>
              </a:spcBef>
              <a:spcAft>
                <a:spcPts val="0"/>
              </a:spcAft>
              <a:buClr>
                <a:schemeClr val="dk2"/>
              </a:buClr>
              <a:buSzPts val="880"/>
              <a:buNone/>
            </a:pPr>
            <a:r>
              <a:t/>
            </a:r>
            <a:endParaRPr sz="1200"/>
          </a:p>
          <a:p>
            <a:pPr indent="-228600" lvl="2" marL="1143000" rtl="0" algn="l">
              <a:lnSpc>
                <a:spcPct val="90000"/>
              </a:lnSpc>
              <a:spcBef>
                <a:spcPts val="400"/>
              </a:spcBef>
              <a:spcAft>
                <a:spcPts val="0"/>
              </a:spcAft>
              <a:buClr>
                <a:schemeClr val="dk2"/>
              </a:buClr>
              <a:buSzPts val="880"/>
              <a:buFont typeface="Noto Sans Symbols"/>
              <a:buChar char="⮚"/>
            </a:pPr>
            <a:r>
              <a:rPr lang="en-US" sz="1200"/>
              <a:t>There are </a:t>
            </a:r>
            <a:r>
              <a:rPr lang="en-US"/>
              <a:t>1,046</a:t>
            </a:r>
            <a:r>
              <a:rPr lang="en-US" sz="1200"/>
              <a:t> total zip codes in the State of North Carolina; however, there are </a:t>
            </a:r>
            <a:r>
              <a:rPr lang="en-US"/>
              <a:t>894</a:t>
            </a:r>
            <a:r>
              <a:rPr lang="en-US" sz="1200"/>
              <a:t> zip codes without a Starbucks location</a:t>
            </a:r>
            <a:endParaRPr sz="1500"/>
          </a:p>
          <a:p>
            <a:pPr indent="-228600" lvl="2" marL="1143000" rtl="0" algn="l">
              <a:lnSpc>
                <a:spcPct val="90000"/>
              </a:lnSpc>
              <a:spcBef>
                <a:spcPts val="400"/>
              </a:spcBef>
              <a:spcAft>
                <a:spcPts val="0"/>
              </a:spcAft>
              <a:buClr>
                <a:schemeClr val="dk2"/>
              </a:buClr>
              <a:buSzPts val="880"/>
              <a:buFont typeface="Noto Sans Symbols"/>
              <a:buChar char="⮚"/>
            </a:pPr>
            <a:r>
              <a:rPr lang="en-US" sz="1200"/>
              <a:t>There are </a:t>
            </a:r>
            <a:r>
              <a:rPr lang="en-US"/>
              <a:t>750</a:t>
            </a:r>
            <a:r>
              <a:rPr lang="en-US" sz="1300"/>
              <a:t> </a:t>
            </a:r>
            <a:r>
              <a:rPr lang="en-US" sz="1200"/>
              <a:t>total cities in the State of North Carolina; however, there are </a:t>
            </a:r>
            <a:r>
              <a:rPr lang="en-US"/>
              <a:t>664</a:t>
            </a:r>
            <a:r>
              <a:rPr lang="en-US" sz="1200"/>
              <a:t> cities without a Starbucks location</a:t>
            </a:r>
            <a:endParaRPr sz="1500"/>
          </a:p>
          <a:p>
            <a:pPr indent="-228600" lvl="2" marL="1143000" rtl="0" algn="l">
              <a:lnSpc>
                <a:spcPct val="90000"/>
              </a:lnSpc>
              <a:spcBef>
                <a:spcPts val="400"/>
              </a:spcBef>
              <a:spcAft>
                <a:spcPts val="0"/>
              </a:spcAft>
              <a:buClr>
                <a:schemeClr val="dk2"/>
              </a:buClr>
              <a:buSzPts val="880"/>
              <a:buFont typeface="Noto Sans Symbols"/>
              <a:buChar char="⮚"/>
            </a:pPr>
            <a:r>
              <a:rPr lang="en-US" sz="1200"/>
              <a:t>There are </a:t>
            </a:r>
            <a:r>
              <a:rPr lang="en-US"/>
              <a:t>100</a:t>
            </a:r>
            <a:r>
              <a:rPr lang="en-US" sz="1200"/>
              <a:t> total counties in the State of North Carolina; however, there are </a:t>
            </a:r>
            <a:r>
              <a:rPr lang="en-US"/>
              <a:t>55</a:t>
            </a:r>
            <a:r>
              <a:rPr lang="en-US" sz="1200"/>
              <a:t> counties without a Starbucks location</a:t>
            </a:r>
            <a:endParaRPr sz="1500"/>
          </a:p>
          <a:p>
            <a:pPr indent="0" lvl="2" marL="0" rtl="0" algn="l">
              <a:lnSpc>
                <a:spcPct val="90000"/>
              </a:lnSpc>
              <a:spcBef>
                <a:spcPts val="400"/>
              </a:spcBef>
              <a:spcAft>
                <a:spcPts val="0"/>
              </a:spcAft>
              <a:buClr>
                <a:schemeClr val="dk2"/>
              </a:buClr>
              <a:buSzPts val="880"/>
              <a:buFont typeface="Noto Sans Symbols"/>
              <a:buNone/>
            </a:pPr>
            <a:r>
              <a:t/>
            </a:r>
            <a:endParaRPr sz="1100"/>
          </a:p>
        </p:txBody>
      </p:sp>
      <p:sp>
        <p:nvSpPr>
          <p:cNvPr id="230" name="Google Shape;230;p10"/>
          <p:cNvSpPr txBox="1"/>
          <p:nvPr/>
        </p:nvSpPr>
        <p:spPr>
          <a:xfrm>
            <a:off x="364256" y="418328"/>
            <a:ext cx="6599816" cy="554447"/>
          </a:xfrm>
          <a:prstGeom prst="rect">
            <a:avLst/>
          </a:prstGeom>
          <a:solidFill>
            <a:srgbClr val="163C3F"/>
          </a:solidFill>
          <a:ln cap="flat" cmpd="sng" w="9525">
            <a:solidFill>
              <a:schemeClr val="dk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800"/>
              <a:buFont typeface="Century Gothic"/>
              <a:buNone/>
            </a:pPr>
            <a:r>
              <a:rPr b="1" i="0" lang="en-US" sz="2800">
                <a:solidFill>
                  <a:schemeClr val="lt1"/>
                </a:solidFill>
                <a:latin typeface="Century Gothic"/>
                <a:ea typeface="Century Gothic"/>
                <a:cs typeface="Century Gothic"/>
                <a:sym typeface="Century Gothic"/>
              </a:rPr>
              <a:t>Analysis – Starbucks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p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8" name="Google Shape;238;p5"/>
          <p:cNvSpPr/>
          <p:nvPr/>
        </p:nvSpPr>
        <p:spPr>
          <a:xfrm>
            <a:off x="1" y="176206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pic>
        <p:nvPicPr>
          <p:cNvPr id="239" name="Google Shape;239;p5"/>
          <p:cNvPicPr preferRelativeResize="0"/>
          <p:nvPr/>
        </p:nvPicPr>
        <p:blipFill>
          <a:blip r:embed="rId4">
            <a:alphaModFix/>
          </a:blip>
          <a:stretch>
            <a:fillRect/>
          </a:stretch>
        </p:blipFill>
        <p:spPr>
          <a:xfrm>
            <a:off x="325388" y="2473375"/>
            <a:ext cx="11541654" cy="414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pic>
        <p:nvPicPr>
          <p:cNvPr id="244" name="Google Shape;244;p6"/>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45" name="Google Shape;245;p6"/>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46" name="Google Shape;246;p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6"/>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48" name="Google Shape;248;p6"/>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49" name="Google Shape;249;p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flipH="1" rot="5400000">
            <a:off x="68960" y="-68960"/>
            <a:ext cx="6858001" cy="6995918"/>
          </a:xfrm>
          <a:custGeom>
            <a:rect b="b" l="l" r="r" t="t"/>
            <a:pathLst>
              <a:path extrusionOk="0" h="6995918" w="6858001">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rgbClr val="FFFFFF"/>
          </a:solidFill>
          <a:ln>
            <a:noFill/>
          </a:ln>
        </p:spPr>
      </p:sp>
      <p:sp>
        <p:nvSpPr>
          <p:cNvPr id="251" name="Google Shape;251;p6"/>
          <p:cNvSpPr/>
          <p:nvPr/>
        </p:nvSpPr>
        <p:spPr>
          <a:xfrm flipH="1">
            <a:off x="6649646"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2" name="Google Shape;252;p6"/>
          <p:cNvSpPr txBox="1"/>
          <p:nvPr>
            <p:ph type="title"/>
          </p:nvPr>
        </p:nvSpPr>
        <p:spPr>
          <a:xfrm>
            <a:off x="9005825" y="1376500"/>
            <a:ext cx="2613300" cy="1016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BEBEB"/>
              </a:buClr>
              <a:buSzPct val="100000"/>
              <a:buFont typeface="Century Gothic"/>
              <a:buNone/>
            </a:pPr>
            <a:r>
              <a:rPr lang="en-US">
                <a:solidFill>
                  <a:srgbClr val="EBEBEB"/>
                </a:solidFill>
              </a:rPr>
              <a:t>Zip Codes Vs. Locations</a:t>
            </a:r>
            <a:endParaRPr/>
          </a:p>
        </p:txBody>
      </p:sp>
      <p:pic>
        <p:nvPicPr>
          <p:cNvPr id="253" name="Google Shape;253;p6"/>
          <p:cNvPicPr preferRelativeResize="0"/>
          <p:nvPr/>
        </p:nvPicPr>
        <p:blipFill rotWithShape="1">
          <a:blip r:embed="rId8">
            <a:alphaModFix/>
          </a:blip>
          <a:srcRect b="0" l="0" r="0" t="0"/>
          <a:stretch/>
        </p:blipFill>
        <p:spPr>
          <a:xfrm>
            <a:off x="3659952" y="525051"/>
            <a:ext cx="4872095" cy="2659538"/>
          </a:xfrm>
          <a:prstGeom prst="rect">
            <a:avLst/>
          </a:prstGeom>
          <a:noFill/>
          <a:ln cap="flat" cmpd="sng" w="9525">
            <a:solidFill>
              <a:srgbClr val="163C3F"/>
            </a:solidFill>
            <a:prstDash val="solid"/>
            <a:round/>
            <a:headEnd len="sm" w="sm" type="none"/>
            <a:tailEnd len="sm" w="sm" type="none"/>
          </a:ln>
        </p:spPr>
      </p:pic>
      <p:pic>
        <p:nvPicPr>
          <p:cNvPr descr="Chart, pie chart&#10;&#10;Description automatically generated" id="254" name="Google Shape;254;p6"/>
          <p:cNvPicPr preferRelativeResize="0"/>
          <p:nvPr/>
        </p:nvPicPr>
        <p:blipFill rotWithShape="1">
          <a:blip r:embed="rId9">
            <a:alphaModFix/>
          </a:blip>
          <a:srcRect b="0" l="0" r="0" t="0"/>
          <a:stretch/>
        </p:blipFill>
        <p:spPr>
          <a:xfrm>
            <a:off x="254190" y="3943145"/>
            <a:ext cx="5998890" cy="2429059"/>
          </a:xfrm>
          <a:prstGeom prst="rect">
            <a:avLst/>
          </a:prstGeom>
          <a:noFill/>
          <a:ln cap="flat" cmpd="sng" w="9525">
            <a:solidFill>
              <a:srgbClr val="163C3F"/>
            </a:solidFill>
            <a:prstDash val="solid"/>
            <a:round/>
            <a:headEnd len="sm" w="sm" type="none"/>
            <a:tailEnd len="sm" w="sm" type="none"/>
          </a:ln>
        </p:spPr>
      </p:pic>
      <p:pic>
        <p:nvPicPr>
          <p:cNvPr descr="Chart, pie chart&#10;&#10;Description automatically generated" id="255" name="Google Shape;255;p6"/>
          <p:cNvPicPr preferRelativeResize="0"/>
          <p:nvPr/>
        </p:nvPicPr>
        <p:blipFill rotWithShape="1">
          <a:blip r:embed="rId10">
            <a:alphaModFix/>
          </a:blip>
          <a:srcRect b="0" l="0" r="0" t="0"/>
          <a:stretch/>
        </p:blipFill>
        <p:spPr>
          <a:xfrm>
            <a:off x="6547934" y="3943145"/>
            <a:ext cx="5417128" cy="2492664"/>
          </a:xfrm>
          <a:prstGeom prst="rect">
            <a:avLst/>
          </a:prstGeom>
          <a:noFill/>
          <a:ln cap="flat" cmpd="sng" w="9525">
            <a:solidFill>
              <a:srgbClr val="163C3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3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pic>
        <p:nvPicPr>
          <p:cNvPr id="260" name="Google Shape;260;p7"/>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61" name="Google Shape;261;p7"/>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62" name="Google Shape;262;p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7"/>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64" name="Google Shape;264;p7"/>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65" name="Google Shape;265;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7"/>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270" name="Google Shape;270;p7"/>
          <p:cNvSpPr txBox="1"/>
          <p:nvPr>
            <p:ph type="title"/>
          </p:nvPr>
        </p:nvSpPr>
        <p:spPr>
          <a:xfrm>
            <a:off x="635458" y="4854344"/>
            <a:ext cx="9345155" cy="861802"/>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4800"/>
              <a:t>Zip Code Analysis </a:t>
            </a:r>
            <a:r>
              <a:rPr lang="en-US" sz="4800"/>
              <a:t>by SB Location</a:t>
            </a:r>
            <a:endParaRPr/>
          </a:p>
        </p:txBody>
      </p:sp>
      <p:pic>
        <p:nvPicPr>
          <p:cNvPr descr="Graphical user interface, application, table&#10;&#10;Description automatically generated" id="271" name="Google Shape;271;p7"/>
          <p:cNvPicPr preferRelativeResize="0"/>
          <p:nvPr/>
        </p:nvPicPr>
        <p:blipFill rotWithShape="1">
          <a:blip r:embed="rId8">
            <a:alphaModFix/>
          </a:blip>
          <a:srcRect b="0" l="0" r="0" t="0"/>
          <a:stretch/>
        </p:blipFill>
        <p:spPr>
          <a:xfrm>
            <a:off x="3465979" y="339843"/>
            <a:ext cx="6133633" cy="4002196"/>
          </a:xfrm>
          <a:prstGeom prst="rect">
            <a:avLst/>
          </a:prstGeom>
          <a:noFill/>
          <a:ln cap="flat" cmpd="sng" w="9525">
            <a:solidFill>
              <a:srgbClr val="163C3F">
                <a:alpha val="49803"/>
              </a:srgbClr>
            </a:solidFill>
            <a:prstDash val="solid"/>
            <a:round/>
            <a:headEnd len="sm" w="sm" type="none"/>
            <a:tailEnd len="sm" w="sm" type="none"/>
          </a:ln>
        </p:spPr>
      </p:pic>
      <p:pic>
        <p:nvPicPr>
          <p:cNvPr descr="Table&#10;&#10;Description automatically generated" id="272" name="Google Shape;272;p7"/>
          <p:cNvPicPr preferRelativeResize="0"/>
          <p:nvPr/>
        </p:nvPicPr>
        <p:blipFill rotWithShape="1">
          <a:blip r:embed="rId9">
            <a:alphaModFix/>
          </a:blip>
          <a:srcRect b="0" l="0" r="0" t="0"/>
          <a:stretch/>
        </p:blipFill>
        <p:spPr>
          <a:xfrm>
            <a:off x="770993" y="339843"/>
            <a:ext cx="1931704" cy="3816521"/>
          </a:xfrm>
          <a:prstGeom prst="rect">
            <a:avLst/>
          </a:prstGeom>
          <a:noFill/>
          <a:ln cap="flat" cmpd="sng" w="9525">
            <a:solidFill>
              <a:srgbClr val="163C3F">
                <a:alpha val="49803"/>
              </a:srgbClr>
            </a:solidFill>
            <a:prstDash val="solid"/>
            <a:round/>
            <a:headEnd len="sm" w="sm" type="none"/>
            <a:tailEnd len="sm" w="sm" type="none"/>
          </a:ln>
        </p:spPr>
      </p:pic>
      <p:sp>
        <p:nvSpPr>
          <p:cNvPr id="273" name="Google Shape;273;p7"/>
          <p:cNvSpPr/>
          <p:nvPr/>
        </p:nvSpPr>
        <p:spPr>
          <a:xfrm>
            <a:off x="3357689" y="3878704"/>
            <a:ext cx="4150987" cy="540215"/>
          </a:xfrm>
          <a:prstGeom prst="ellipse">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pic>
        <p:nvPicPr>
          <p:cNvPr id="278" name="Google Shape;278;p8"/>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79" name="Google Shape;279;p8"/>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80" name="Google Shape;280;p8"/>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8"/>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82" name="Google Shape;282;p8"/>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83" name="Google Shape;283;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5" name="Google Shape;285;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7" name="Google Shape;287;p8"/>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288" name="Google Shape;288;p8"/>
          <p:cNvSpPr txBox="1"/>
          <p:nvPr>
            <p:ph type="title"/>
          </p:nvPr>
        </p:nvSpPr>
        <p:spPr>
          <a:xfrm>
            <a:off x="472158" y="5532619"/>
            <a:ext cx="9345300" cy="861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City Analysis </a:t>
            </a:r>
            <a:r>
              <a:rPr lang="en-US" sz="4800"/>
              <a:t>by SB Location</a:t>
            </a:r>
            <a:endParaRPr/>
          </a:p>
        </p:txBody>
      </p:sp>
      <p:pic>
        <p:nvPicPr>
          <p:cNvPr descr="Graphical user interface, text, application, email&#10;&#10;Description automatically generated" id="289" name="Google Shape;289;p8"/>
          <p:cNvPicPr preferRelativeResize="0"/>
          <p:nvPr/>
        </p:nvPicPr>
        <p:blipFill rotWithShape="1">
          <a:blip r:embed="rId8">
            <a:alphaModFix/>
          </a:blip>
          <a:srcRect b="0" l="0" r="0" t="0"/>
          <a:stretch/>
        </p:blipFill>
        <p:spPr>
          <a:xfrm>
            <a:off x="4255757" y="1521261"/>
            <a:ext cx="6040509" cy="4105729"/>
          </a:xfrm>
          <a:prstGeom prst="rect">
            <a:avLst/>
          </a:prstGeom>
          <a:noFill/>
          <a:ln cap="flat" cmpd="sng" w="9525">
            <a:solidFill>
              <a:srgbClr val="163C3F">
                <a:alpha val="49803"/>
              </a:srgbClr>
            </a:solidFill>
            <a:prstDash val="solid"/>
            <a:round/>
            <a:headEnd len="sm" w="sm" type="none"/>
            <a:tailEnd len="sm" w="sm" type="none"/>
          </a:ln>
        </p:spPr>
      </p:pic>
      <p:pic>
        <p:nvPicPr>
          <p:cNvPr descr="Table&#10;&#10;Description automatically generated" id="290" name="Google Shape;290;p8"/>
          <p:cNvPicPr preferRelativeResize="0"/>
          <p:nvPr/>
        </p:nvPicPr>
        <p:blipFill rotWithShape="1">
          <a:blip r:embed="rId9">
            <a:alphaModFix/>
          </a:blip>
          <a:srcRect b="0" l="0" r="0" t="0"/>
          <a:stretch/>
        </p:blipFill>
        <p:spPr>
          <a:xfrm>
            <a:off x="763588" y="438414"/>
            <a:ext cx="2515646" cy="3685028"/>
          </a:xfrm>
          <a:prstGeom prst="rect">
            <a:avLst/>
          </a:prstGeom>
          <a:noFill/>
          <a:ln cap="flat" cmpd="sng" w="9525">
            <a:solidFill>
              <a:srgbClr val="163C3F">
                <a:alpha val="49803"/>
              </a:srgbClr>
            </a:solidFill>
            <a:prstDash val="solid"/>
            <a:round/>
            <a:headEnd len="sm" w="sm" type="none"/>
            <a:tailEnd len="sm" w="sm" type="none"/>
          </a:ln>
        </p:spPr>
      </p:pic>
      <p:sp>
        <p:nvSpPr>
          <p:cNvPr id="291" name="Google Shape;291;p8"/>
          <p:cNvSpPr/>
          <p:nvPr/>
        </p:nvSpPr>
        <p:spPr>
          <a:xfrm>
            <a:off x="4231593" y="1743099"/>
            <a:ext cx="4043116" cy="461937"/>
          </a:xfrm>
          <a:prstGeom prst="ellipse">
            <a:avLst/>
          </a:prstGeom>
          <a:no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2021-04-08T00:37:20Z</dcterms:created>
  <dc:creator>Ana Linda Penny</dc:creator>
</cp:coreProperties>
</file>